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handoutMasterIdLst>
    <p:handoutMasterId r:id="rId24"/>
  </p:handoutMasterIdLst>
  <p:sldIdLst>
    <p:sldId id="405" r:id="rId2"/>
    <p:sldId id="428" r:id="rId3"/>
    <p:sldId id="409" r:id="rId4"/>
    <p:sldId id="426" r:id="rId5"/>
    <p:sldId id="427" r:id="rId6"/>
    <p:sldId id="410" r:id="rId7"/>
    <p:sldId id="411" r:id="rId8"/>
    <p:sldId id="412" r:id="rId9"/>
    <p:sldId id="413" r:id="rId10"/>
    <p:sldId id="414" r:id="rId11"/>
    <p:sldId id="416" r:id="rId12"/>
    <p:sldId id="415" r:id="rId13"/>
    <p:sldId id="420" r:id="rId14"/>
    <p:sldId id="422" r:id="rId15"/>
    <p:sldId id="425" r:id="rId16"/>
    <p:sldId id="423" r:id="rId17"/>
    <p:sldId id="424" r:id="rId18"/>
    <p:sldId id="429" r:id="rId19"/>
    <p:sldId id="430" r:id="rId20"/>
    <p:sldId id="417" r:id="rId21"/>
    <p:sldId id="406" r:id="rId22"/>
  </p:sldIdLst>
  <p:sldSz cx="9144000" cy="5143500" type="screen16x9"/>
  <p:notesSz cx="6858000" cy="9144000"/>
  <p:defaultTextStyle>
    <a:defPPr>
      <a:defRPr lang="fi-FI"/>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21">
          <p15:clr>
            <a:srgbClr val="A4A3A4"/>
          </p15:clr>
        </p15:guide>
        <p15:guide id="2" orient="horz" pos="259">
          <p15:clr>
            <a:srgbClr val="A4A3A4"/>
          </p15:clr>
        </p15:guide>
        <p15:guide id="3" orient="horz" pos="179">
          <p15:clr>
            <a:srgbClr val="A4A3A4"/>
          </p15:clr>
        </p15:guide>
        <p15:guide id="4" pos="352">
          <p15:clr>
            <a:srgbClr val="A4A3A4"/>
          </p15:clr>
        </p15:guide>
        <p15:guide id="5" pos="548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A8B4"/>
    <a:srgbClr val="EACC12"/>
    <a:srgbClr val="834A7E"/>
    <a:srgbClr val="C67A40"/>
    <a:srgbClr val="262B37"/>
    <a:srgbClr val="E6C1A8"/>
    <a:srgbClr val="C30000"/>
    <a:srgbClr val="4D4D4D"/>
    <a:srgbClr val="404040"/>
    <a:srgbClr val="CED0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176D85-53AA-4947-875D-86BD3ACD281A}" v="150" dt="2018-01-30T08:25:56.470"/>
    <p1510:client id="{B6452378-9AAC-4EBE-A471-EDB2F8E3EB4F}" v="512" dt="2018-01-30T13:58:56.605"/>
    <p1510:client id="{DEAD5A90-D487-486C-ABFA-B2A9F5412A19}" v="5" dt="2018-01-30T09:50:56.8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3478" autoAdjust="0"/>
  </p:normalViewPr>
  <p:slideViewPr>
    <p:cSldViewPr snapToGrid="0" snapToObjects="1" showGuides="1">
      <p:cViewPr varScale="1">
        <p:scale>
          <a:sx n="126" d="100"/>
          <a:sy n="126" d="100"/>
        </p:scale>
        <p:origin x="91" y="134"/>
      </p:cViewPr>
      <p:guideLst>
        <p:guide orient="horz" pos="-421"/>
        <p:guide orient="horz" pos="259"/>
        <p:guide orient="horz" pos="179"/>
        <p:guide pos="352"/>
        <p:guide pos="5488"/>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4" d="100"/>
          <a:sy n="84" d="100"/>
        </p:scale>
        <p:origin x="2028"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Ylätunnisteen paikkamerkki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i-FI"/>
          </a:p>
        </p:txBody>
      </p:sp>
      <p:sp>
        <p:nvSpPr>
          <p:cNvPr id="3" name="Päiväyksen paikkamerkki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A73151F-104A-CB46-BEB6-A5DC3ECFFC76}" type="datetime1">
              <a:rPr lang="fi-FI" smtClean="0"/>
              <a:pPr/>
              <a:t>6.2.2018</a:t>
            </a:fld>
            <a:endParaRPr lang="fi-FI"/>
          </a:p>
        </p:txBody>
      </p:sp>
      <p:sp>
        <p:nvSpPr>
          <p:cNvPr id="4" name="Alatunnisteen paikkamerkki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i-FI"/>
          </a:p>
        </p:txBody>
      </p:sp>
      <p:sp>
        <p:nvSpPr>
          <p:cNvPr id="5" name="Dian numeron paikkamerkki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4A06351-6D73-9743-84DD-897669D1A1B9}" type="slidenum">
              <a:rPr lang="fi-FI" smtClean="0"/>
              <a:pPr/>
              <a:t>‹#›</a:t>
            </a:fld>
            <a:endParaRPr lang="fi-FI"/>
          </a:p>
        </p:txBody>
      </p:sp>
    </p:spTree>
    <p:extLst>
      <p:ext uri="{BB962C8B-B14F-4D97-AF65-F5344CB8AC3E}">
        <p14:creationId xmlns:p14="http://schemas.microsoft.com/office/powerpoint/2010/main" val="3142231941"/>
      </p:ext>
    </p:extLst>
  </p:cSld>
  <p:clrMap bg1="lt1" tx1="dk1" bg2="lt2" tx2="dk2" accent1="accent1" accent2="accent2" accent3="accent3" accent4="accent4" accent5="accent5" accent6="accent6" hlink="hlink" folHlink="folHlink"/>
  <p:hf hdr="0"/>
</p:handoutMaster>
</file>

<file path=ppt/media/image1.png>
</file>

<file path=ppt/media/image2.png>
</file>

<file path=ppt/media/image3.png>
</file>

<file path=ppt/media/image4.png>
</file>

<file path=ppt/media/image5.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Ylätunnisteen paikkamerkki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i-FI"/>
          </a:p>
        </p:txBody>
      </p:sp>
      <p:sp>
        <p:nvSpPr>
          <p:cNvPr id="3" name="Päiväyksen paikkamerkki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160498C-CA9E-AC47-9FB9-7DB3108C1132}" type="datetime1">
              <a:rPr lang="fi-FI" smtClean="0"/>
              <a:pPr/>
              <a:t>6.2.2018</a:t>
            </a:fld>
            <a:endParaRPr lang="fi-FI"/>
          </a:p>
        </p:txBody>
      </p:sp>
      <p:sp>
        <p:nvSpPr>
          <p:cNvPr id="4" name="Dian kuvan paikkamerkki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i-FI"/>
          </a:p>
        </p:txBody>
      </p:sp>
      <p:sp>
        <p:nvSpPr>
          <p:cNvPr id="5" name="Huomautusten paikkamerkki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i-FI"/>
              <a:t>Muokkaa tekstin perustyylejä osoittamalla</a:t>
            </a:r>
          </a:p>
          <a:p>
            <a:pPr lvl="1"/>
            <a:r>
              <a:rPr lang="fi-FI"/>
              <a:t>toinen taso</a:t>
            </a:r>
          </a:p>
          <a:p>
            <a:pPr lvl="2"/>
            <a:r>
              <a:rPr lang="fi-FI"/>
              <a:t>kolmas taso</a:t>
            </a:r>
          </a:p>
          <a:p>
            <a:pPr lvl="3"/>
            <a:r>
              <a:rPr lang="fi-FI"/>
              <a:t>neljäs taso</a:t>
            </a:r>
          </a:p>
          <a:p>
            <a:pPr lvl="4"/>
            <a:r>
              <a:rPr lang="fi-FI"/>
              <a:t>viides taso</a:t>
            </a:r>
          </a:p>
        </p:txBody>
      </p:sp>
      <p:sp>
        <p:nvSpPr>
          <p:cNvPr id="6" name="Alatunnisteen paikkamerkki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i-FI"/>
          </a:p>
        </p:txBody>
      </p:sp>
      <p:sp>
        <p:nvSpPr>
          <p:cNvPr id="7" name="Dian numeron paikkamerkki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B42F1AA-B152-0340-B734-15761C912853}" type="slidenum">
              <a:rPr lang="fi-FI" smtClean="0"/>
              <a:pPr/>
              <a:t>‹#›</a:t>
            </a:fld>
            <a:endParaRPr lang="fi-FI"/>
          </a:p>
        </p:txBody>
      </p:sp>
    </p:spTree>
    <p:extLst>
      <p:ext uri="{BB962C8B-B14F-4D97-AF65-F5344CB8AC3E}">
        <p14:creationId xmlns:p14="http://schemas.microsoft.com/office/powerpoint/2010/main" val="1374257517"/>
      </p:ext>
    </p:extLst>
  </p:cSld>
  <p:clrMap bg1="lt1" tx1="dk1" bg2="lt2" tx2="dk2" accent1="accent1" accent2="accent2" accent3="accent3" accent4="accent4" accent5="accent5" accent6="accent6" hlink="hlink" folHlink="folHlink"/>
  <p:hf hdr="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i-FI" dirty="0"/>
          </a:p>
        </p:txBody>
      </p:sp>
      <p:sp>
        <p:nvSpPr>
          <p:cNvPr id="4" name="Date Placeholder 3"/>
          <p:cNvSpPr>
            <a:spLocks noGrp="1"/>
          </p:cNvSpPr>
          <p:nvPr>
            <p:ph type="dt"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160498C-CA9E-AC47-9FB9-7DB3108C1132}" type="datetime1">
              <a:rPr kumimoji="0" lang="fi-FI"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6.2.2018</a:t>
            </a:fld>
            <a:endParaRPr kumimoji="0" lang="fi-FI" sz="1200" b="0" i="0" u="none" strike="noStrike" kern="1200" cap="none" spc="0" normalizeH="0" baseline="0" noProof="0" dirty="0">
              <a:ln>
                <a:noFill/>
              </a:ln>
              <a:solidFill>
                <a:prstClr val="black"/>
              </a:solidFill>
              <a:effectLst/>
              <a:uLnTx/>
              <a:uFillTx/>
              <a:latin typeface="Calibri"/>
              <a:ea typeface="+mn-ea"/>
              <a:cs typeface="+mn-cs"/>
            </a:endParaRPr>
          </a:p>
        </p:txBody>
      </p:sp>
      <p:sp>
        <p:nvSpPr>
          <p:cNvPr id="5" name="Footer Placeholder 4"/>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fi-FI" sz="12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42F1AA-B152-0340-B734-15761C912853}" type="slidenum">
              <a:rPr kumimoji="0" lang="fi-FI"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fi-FI"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55682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endParaRPr lang="fi-FI" baseline="0" dirty="0"/>
          </a:p>
          <a:p>
            <a:r>
              <a:rPr lang="fi-FI" sz="1200" kern="1200" dirty="0">
                <a:solidFill>
                  <a:schemeClr val="tx1"/>
                </a:solidFill>
                <a:effectLst/>
                <a:latin typeface="+mn-lt"/>
                <a:ea typeface="+mn-ea"/>
                <a:cs typeface="+mn-cs"/>
              </a:rPr>
              <a:t>Meidän digialaisten kehitystä ohjaa asiakkaidemme muuttuva arki. Lupaamme toimia kyvykkäästi, hyvällä asenteella ja yhteistyössä, siten että työmme lopputulokset toimivat sovitusti. Nämä asiakaslupauksemme ohjaavat työtämme joka päivä.</a:t>
            </a:r>
          </a:p>
          <a:p>
            <a:r>
              <a:rPr lang="fi-FI" sz="1200" kern="1200" dirty="0">
                <a:solidFill>
                  <a:schemeClr val="tx1"/>
                </a:solidFill>
                <a:effectLst/>
                <a:latin typeface="+mn-lt"/>
                <a:ea typeface="+mn-ea"/>
                <a:cs typeface="+mn-cs"/>
              </a:rPr>
              <a:t> </a:t>
            </a:r>
          </a:p>
          <a:p>
            <a:r>
              <a:rPr lang="fi-FI" sz="1200" b="1" kern="1200" dirty="0">
                <a:solidFill>
                  <a:schemeClr val="tx1"/>
                </a:solidFill>
                <a:effectLst/>
                <a:latin typeface="+mn-lt"/>
                <a:ea typeface="+mn-ea"/>
                <a:cs typeface="+mn-cs"/>
              </a:rPr>
              <a:t>Missio</a:t>
            </a:r>
            <a:endParaRPr lang="fi-FI" sz="1200" kern="1200" dirty="0">
              <a:solidFill>
                <a:schemeClr val="tx1"/>
              </a:solidFill>
              <a:effectLst/>
              <a:latin typeface="+mn-lt"/>
              <a:ea typeface="+mn-ea"/>
              <a:cs typeface="+mn-cs"/>
            </a:endParaRPr>
          </a:p>
          <a:p>
            <a:r>
              <a:rPr lang="fi-FI" sz="1200" kern="1200" dirty="0">
                <a:solidFill>
                  <a:schemeClr val="tx1"/>
                </a:solidFill>
                <a:effectLst/>
                <a:latin typeface="+mn-lt"/>
                <a:ea typeface="+mn-ea"/>
                <a:cs typeface="+mn-cs"/>
              </a:rPr>
              <a:t> </a:t>
            </a:r>
          </a:p>
          <a:p>
            <a:r>
              <a:rPr lang="fi-FI" sz="1200" kern="1200" dirty="0">
                <a:solidFill>
                  <a:schemeClr val="tx1"/>
                </a:solidFill>
                <a:effectLst/>
                <a:latin typeface="+mn-lt"/>
                <a:ea typeface="+mn-ea"/>
                <a:cs typeface="+mn-cs"/>
              </a:rPr>
              <a:t>Luomme oivaltavilla ratkaisuillamme onnistumisia ihmisten ja yhteisöjen jokaiseen päivään.</a:t>
            </a:r>
          </a:p>
          <a:p>
            <a:r>
              <a:rPr lang="fi-FI" sz="1200" kern="1200" dirty="0">
                <a:solidFill>
                  <a:schemeClr val="tx1"/>
                </a:solidFill>
                <a:effectLst/>
                <a:latin typeface="+mn-lt"/>
                <a:ea typeface="+mn-ea"/>
                <a:cs typeface="+mn-cs"/>
              </a:rPr>
              <a:t> </a:t>
            </a:r>
          </a:p>
          <a:p>
            <a:r>
              <a:rPr lang="fi-FI" sz="1200" kern="1200" dirty="0">
                <a:solidFill>
                  <a:schemeClr val="tx1"/>
                </a:solidFill>
                <a:effectLst/>
                <a:latin typeface="+mn-lt"/>
                <a:ea typeface="+mn-ea"/>
                <a:cs typeface="+mn-cs"/>
              </a:rPr>
              <a:t>Ohjelmistomme ja palvelumme ovat merkittävä osa yhteiskuntaa. Ne on rakennettu, jotta ihmiset ulottuisivat arjessa pidemmälle ja saisivat jokaisesta päivästä enemmän irti.</a:t>
            </a:r>
          </a:p>
          <a:p>
            <a:r>
              <a:rPr lang="fi-FI" sz="1200" kern="1200" dirty="0">
                <a:solidFill>
                  <a:schemeClr val="tx1"/>
                </a:solidFill>
                <a:effectLst/>
                <a:latin typeface="+mn-lt"/>
                <a:ea typeface="+mn-ea"/>
                <a:cs typeface="+mn-cs"/>
              </a:rPr>
              <a:t> </a:t>
            </a:r>
          </a:p>
          <a:p>
            <a:r>
              <a:rPr lang="fi-FI" sz="1200" b="1" kern="1200" dirty="0">
                <a:solidFill>
                  <a:schemeClr val="tx1"/>
                </a:solidFill>
                <a:effectLst/>
                <a:latin typeface="+mn-lt"/>
                <a:ea typeface="+mn-ea"/>
                <a:cs typeface="+mn-cs"/>
              </a:rPr>
              <a:t>Strategia</a:t>
            </a:r>
            <a:endParaRPr lang="fi-FI" sz="1200" kern="1200" dirty="0">
              <a:solidFill>
                <a:schemeClr val="tx1"/>
              </a:solidFill>
              <a:effectLst/>
              <a:latin typeface="+mn-lt"/>
              <a:ea typeface="+mn-ea"/>
              <a:cs typeface="+mn-cs"/>
            </a:endParaRPr>
          </a:p>
          <a:p>
            <a:r>
              <a:rPr lang="fi-FI" sz="1200" kern="1200" dirty="0">
                <a:solidFill>
                  <a:schemeClr val="tx1"/>
                </a:solidFill>
                <a:effectLst/>
                <a:latin typeface="+mn-lt"/>
                <a:ea typeface="+mn-ea"/>
                <a:cs typeface="+mn-cs"/>
              </a:rPr>
              <a:t> </a:t>
            </a:r>
          </a:p>
          <a:p>
            <a:r>
              <a:rPr lang="fi-FI" sz="1200" kern="1200" dirty="0">
                <a:solidFill>
                  <a:schemeClr val="tx1"/>
                </a:solidFill>
                <a:effectLst/>
                <a:latin typeface="+mn-lt"/>
                <a:ea typeface="+mn-ea"/>
                <a:cs typeface="+mn-cs"/>
              </a:rPr>
              <a:t>Digia on kannattavasti kasvava IT-palveluyritys, joka auttaa asiakkaitaan hyödyntämään digitaalisuuden mahdollisuudet.</a:t>
            </a:r>
          </a:p>
          <a:p>
            <a:r>
              <a:rPr lang="fi-FI" sz="1200" kern="1200" dirty="0">
                <a:solidFill>
                  <a:schemeClr val="tx1"/>
                </a:solidFill>
                <a:effectLst/>
                <a:latin typeface="+mn-lt"/>
                <a:ea typeface="+mn-ea"/>
                <a:cs typeface="+mn-cs"/>
              </a:rPr>
              <a:t> </a:t>
            </a:r>
          </a:p>
          <a:p>
            <a:r>
              <a:rPr lang="fi-FI" sz="1200" kern="1200" dirty="0">
                <a:solidFill>
                  <a:schemeClr val="tx1"/>
                </a:solidFill>
                <a:effectLst/>
                <a:latin typeface="+mn-lt"/>
                <a:ea typeface="+mn-ea"/>
                <a:cs typeface="+mn-cs"/>
              </a:rPr>
              <a:t>Näkemyksellisenä kumppanina Digia kehittää ja innovoi liiketoimintaa tukevia ratkaisuja yhdessä asiakkaidensa kanssa. Ratkaisukykymme ulottuu asiakkaiden ydinjärjestelmiin, toiminnan ohjaukseen sekä liiketoimintaprosessien integrointiin.</a:t>
            </a:r>
          </a:p>
          <a:p>
            <a:r>
              <a:rPr lang="fi-FI" sz="1200" kern="1200" dirty="0">
                <a:solidFill>
                  <a:schemeClr val="tx1"/>
                </a:solidFill>
                <a:effectLst/>
                <a:latin typeface="+mn-lt"/>
                <a:ea typeface="+mn-ea"/>
                <a:cs typeface="+mn-cs"/>
              </a:rPr>
              <a:t> </a:t>
            </a:r>
          </a:p>
          <a:p>
            <a:r>
              <a:rPr lang="fi-FI" sz="1200" kern="1200" dirty="0" err="1">
                <a:solidFill>
                  <a:schemeClr val="tx1"/>
                </a:solidFill>
                <a:effectLst/>
                <a:latin typeface="+mn-lt"/>
                <a:ea typeface="+mn-ea"/>
                <a:cs typeface="+mn-cs"/>
              </a:rPr>
              <a:t>Digian</a:t>
            </a:r>
            <a:r>
              <a:rPr lang="fi-FI" sz="1200" kern="1200" dirty="0">
                <a:solidFill>
                  <a:schemeClr val="tx1"/>
                </a:solidFill>
                <a:effectLst/>
                <a:latin typeface="+mn-lt"/>
                <a:ea typeface="+mn-ea"/>
                <a:cs typeface="+mn-cs"/>
              </a:rPr>
              <a:t> vuosien 2016–2019 kasvustrategian tarkoituksena on vahvistaa yhtiön asemaa erityisesti kasvavilla digitaalisten palveluiden markkinoilla, prosessien digitalisoinnissa sekä palveluliiketoiminnassa.</a:t>
            </a:r>
          </a:p>
          <a:p>
            <a:r>
              <a:rPr lang="fi-FI" sz="1200" kern="1200" dirty="0">
                <a:solidFill>
                  <a:schemeClr val="tx1"/>
                </a:solidFill>
                <a:effectLst/>
                <a:latin typeface="+mn-lt"/>
                <a:ea typeface="+mn-ea"/>
                <a:cs typeface="+mn-cs"/>
              </a:rPr>
              <a:t> </a:t>
            </a:r>
          </a:p>
          <a:p>
            <a:r>
              <a:rPr lang="fi-FI" sz="1200" kern="1200" dirty="0">
                <a:solidFill>
                  <a:schemeClr val="tx1"/>
                </a:solidFill>
                <a:effectLst/>
                <a:latin typeface="+mn-lt"/>
                <a:ea typeface="+mn-ea"/>
                <a:cs typeface="+mn-cs"/>
              </a:rPr>
              <a:t>Digia haluaa kasvaa IT-markkinaa merkittävästi voimakkaammin ja tavoittelee keskimäärin 15 prosentin vuosikasvua. Kasvua tavoitellaan sekä orgaanisesti että epäorgaanisesti.</a:t>
            </a:r>
          </a:p>
          <a:p>
            <a:r>
              <a:rPr lang="fi-FI" sz="1200" kern="1200" dirty="0">
                <a:solidFill>
                  <a:schemeClr val="tx1"/>
                </a:solidFill>
                <a:effectLst/>
                <a:latin typeface="+mn-lt"/>
                <a:ea typeface="+mn-ea"/>
                <a:cs typeface="+mn-cs"/>
              </a:rPr>
              <a:t> </a:t>
            </a:r>
          </a:p>
          <a:p>
            <a:pPr lvl="0"/>
            <a:r>
              <a:rPr lang="fi-FI" sz="1200" kern="1200" dirty="0">
                <a:solidFill>
                  <a:schemeClr val="tx1"/>
                </a:solidFill>
                <a:effectLst/>
                <a:latin typeface="+mn-lt"/>
                <a:ea typeface="+mn-ea"/>
                <a:cs typeface="+mn-cs"/>
              </a:rPr>
              <a:t>Kasvua haetaan perinteistä IT-markkinaa voimakkaammin kasvavilta osa-alueilta, kuten digitaalisista palveluista ja prosessien kehittämisestä. </a:t>
            </a:r>
          </a:p>
          <a:p>
            <a:pPr lvl="0"/>
            <a:r>
              <a:rPr lang="fi-FI" sz="1200" kern="1200" dirty="0">
                <a:solidFill>
                  <a:schemeClr val="tx1"/>
                </a:solidFill>
                <a:effectLst/>
                <a:latin typeface="+mn-lt"/>
                <a:ea typeface="+mn-ea"/>
                <a:cs typeface="+mn-cs"/>
              </a:rPr>
              <a:t>Kansainvälistymme asiakkaidemme kanssa. </a:t>
            </a:r>
          </a:p>
          <a:p>
            <a:pPr lvl="0"/>
            <a:r>
              <a:rPr lang="fi-FI" sz="1200" kern="1200" dirty="0">
                <a:solidFill>
                  <a:schemeClr val="tx1"/>
                </a:solidFill>
                <a:effectLst/>
                <a:latin typeface="+mn-lt"/>
                <a:ea typeface="+mn-ea"/>
                <a:cs typeface="+mn-cs"/>
              </a:rPr>
              <a:t>Orgaanisen kasvun lisäksi Digia etsii aktiivisesti strategiaa tukevia yritysostokohteita.</a:t>
            </a:r>
          </a:p>
          <a:p>
            <a:r>
              <a:rPr lang="fi-FI" sz="1200" kern="1200" dirty="0">
                <a:solidFill>
                  <a:schemeClr val="tx1"/>
                </a:solidFill>
                <a:effectLst/>
                <a:latin typeface="+mn-lt"/>
                <a:ea typeface="+mn-ea"/>
                <a:cs typeface="+mn-cs"/>
              </a:rPr>
              <a:t> </a:t>
            </a:r>
          </a:p>
          <a:p>
            <a:r>
              <a:rPr lang="fi-FI" sz="1200" b="1" kern="1200" dirty="0" err="1">
                <a:solidFill>
                  <a:schemeClr val="tx1"/>
                </a:solidFill>
                <a:effectLst/>
                <a:latin typeface="+mn-lt"/>
                <a:ea typeface="+mn-ea"/>
                <a:cs typeface="+mn-cs"/>
              </a:rPr>
              <a:t>Digian</a:t>
            </a:r>
            <a:r>
              <a:rPr lang="fi-FI" sz="1200" b="1" kern="1200" dirty="0">
                <a:solidFill>
                  <a:schemeClr val="tx1"/>
                </a:solidFill>
                <a:effectLst/>
                <a:latin typeface="+mn-lt"/>
                <a:ea typeface="+mn-ea"/>
                <a:cs typeface="+mn-cs"/>
              </a:rPr>
              <a:t> strategian keskeiset teemat vuosille 2016–2019</a:t>
            </a:r>
            <a:endParaRPr lang="fi-FI" sz="1200" kern="1200" dirty="0">
              <a:solidFill>
                <a:schemeClr val="tx1"/>
              </a:solidFill>
              <a:effectLst/>
              <a:latin typeface="+mn-lt"/>
              <a:ea typeface="+mn-ea"/>
              <a:cs typeface="+mn-cs"/>
            </a:endParaRPr>
          </a:p>
          <a:p>
            <a:r>
              <a:rPr lang="fi-FI" sz="1200" kern="1200" dirty="0">
                <a:solidFill>
                  <a:schemeClr val="tx1"/>
                </a:solidFill>
                <a:effectLst/>
                <a:latin typeface="+mn-lt"/>
                <a:ea typeface="+mn-ea"/>
                <a:cs typeface="+mn-cs"/>
              </a:rPr>
              <a:t> </a:t>
            </a:r>
          </a:p>
          <a:p>
            <a:pPr lvl="0"/>
            <a:r>
              <a:rPr lang="fi-FI" sz="1200" kern="1200" dirty="0">
                <a:solidFill>
                  <a:schemeClr val="tx1"/>
                </a:solidFill>
                <a:effectLst/>
                <a:latin typeface="+mn-lt"/>
                <a:ea typeface="+mn-ea"/>
                <a:cs typeface="+mn-cs"/>
              </a:rPr>
              <a:t>Palvelujen ja prosessien digitalisointi</a:t>
            </a:r>
          </a:p>
          <a:p>
            <a:pPr lvl="0"/>
            <a:r>
              <a:rPr lang="fi-FI" sz="1200" kern="1200" dirty="0">
                <a:solidFill>
                  <a:schemeClr val="tx1"/>
                </a:solidFill>
                <a:effectLst/>
                <a:latin typeface="+mn-lt"/>
                <a:ea typeface="+mn-ea"/>
                <a:cs typeface="+mn-cs"/>
              </a:rPr>
              <a:t>Palveluliiketoiminnan vahvistaminen</a:t>
            </a:r>
          </a:p>
          <a:p>
            <a:pPr lvl="0"/>
            <a:r>
              <a:rPr lang="fi-FI" sz="1200" kern="1200" dirty="0" err="1">
                <a:solidFill>
                  <a:schemeClr val="tx1"/>
                </a:solidFill>
                <a:effectLst/>
                <a:latin typeface="+mn-lt"/>
                <a:ea typeface="+mn-ea"/>
                <a:cs typeface="+mn-cs"/>
              </a:rPr>
              <a:t>Tarjooman</a:t>
            </a:r>
            <a:r>
              <a:rPr lang="fi-FI" sz="1200" kern="1200" dirty="0">
                <a:solidFill>
                  <a:schemeClr val="tx1"/>
                </a:solidFill>
                <a:effectLst/>
                <a:latin typeface="+mn-lt"/>
                <a:ea typeface="+mn-ea"/>
                <a:cs typeface="+mn-cs"/>
              </a:rPr>
              <a:t> sovittaminen valituille toimialoille</a:t>
            </a:r>
          </a:p>
          <a:p>
            <a:pPr lvl="0"/>
            <a:r>
              <a:rPr lang="fi-FI" sz="1200" kern="1200" dirty="0">
                <a:solidFill>
                  <a:schemeClr val="tx1"/>
                </a:solidFill>
                <a:effectLst/>
                <a:latin typeface="+mn-lt"/>
                <a:ea typeface="+mn-ea"/>
                <a:cs typeface="+mn-cs"/>
              </a:rPr>
              <a:t>Syvä kumppanuus asiakkaiden kanssa</a:t>
            </a:r>
          </a:p>
          <a:p>
            <a:pPr lvl="0"/>
            <a:r>
              <a:rPr lang="fi-FI" sz="1200" kern="1200" dirty="0">
                <a:solidFill>
                  <a:schemeClr val="tx1"/>
                </a:solidFill>
                <a:effectLst/>
                <a:latin typeface="+mn-lt"/>
                <a:ea typeface="+mn-ea"/>
                <a:cs typeface="+mn-cs"/>
              </a:rPr>
              <a:t>Osaava ja innostunut henkilöstö</a:t>
            </a:r>
          </a:p>
          <a:p>
            <a:r>
              <a:rPr lang="fi-FI" sz="1200" kern="1200" dirty="0">
                <a:solidFill>
                  <a:schemeClr val="tx1"/>
                </a:solidFill>
                <a:effectLst/>
                <a:latin typeface="+mn-lt"/>
                <a:ea typeface="+mn-ea"/>
                <a:cs typeface="+mn-cs"/>
              </a:rPr>
              <a:t> </a:t>
            </a:r>
          </a:p>
          <a:p>
            <a:r>
              <a:rPr lang="fi-FI" sz="1200" kern="1200" dirty="0">
                <a:solidFill>
                  <a:schemeClr val="tx1"/>
                </a:solidFill>
                <a:effectLst/>
                <a:latin typeface="+mn-lt"/>
                <a:ea typeface="+mn-ea"/>
                <a:cs typeface="+mn-cs"/>
              </a:rPr>
              <a:t>Strategiakauden alkupuolella yhtiö keskittyy perustan vahvistamiseen.</a:t>
            </a:r>
          </a:p>
          <a:p>
            <a:r>
              <a:rPr lang="fi-FI" sz="1200" kern="1200" dirty="0">
                <a:solidFill>
                  <a:schemeClr val="tx1"/>
                </a:solidFill>
                <a:effectLst/>
                <a:latin typeface="+mn-lt"/>
                <a:ea typeface="+mn-ea"/>
                <a:cs typeface="+mn-cs"/>
              </a:rPr>
              <a:t> </a:t>
            </a:r>
          </a:p>
          <a:p>
            <a:endParaRPr lang="en-US" dirty="0"/>
          </a:p>
        </p:txBody>
      </p:sp>
      <p:sp>
        <p:nvSpPr>
          <p:cNvPr id="4" name="Date Placeholder 3"/>
          <p:cNvSpPr>
            <a:spLocks noGrp="1"/>
          </p:cNvSpPr>
          <p:nvPr>
            <p:ph type="dt" idx="10"/>
          </p:nvPr>
        </p:nvSpPr>
        <p:spPr/>
        <p:txBody>
          <a:bodyPr/>
          <a:lstStyle/>
          <a:p>
            <a:fld id="{4160498C-CA9E-AC47-9FB9-7DB3108C1132}" type="datetime1">
              <a:rPr lang="fi-FI" smtClean="0"/>
              <a:pPr/>
              <a:t>6.2.2018</a:t>
            </a:fld>
            <a:endParaRPr lang="fi-FI"/>
          </a:p>
        </p:txBody>
      </p:sp>
      <p:sp>
        <p:nvSpPr>
          <p:cNvPr id="5" name="Footer Placeholder 4"/>
          <p:cNvSpPr>
            <a:spLocks noGrp="1"/>
          </p:cNvSpPr>
          <p:nvPr>
            <p:ph type="ftr" sz="quarter" idx="11"/>
          </p:nvPr>
        </p:nvSpPr>
        <p:spPr/>
        <p:txBody>
          <a:bodyPr/>
          <a:lstStyle/>
          <a:p>
            <a:endParaRPr lang="fi-FI"/>
          </a:p>
        </p:txBody>
      </p:sp>
      <p:sp>
        <p:nvSpPr>
          <p:cNvPr id="6" name="Slide Number Placeholder 5"/>
          <p:cNvSpPr>
            <a:spLocks noGrp="1"/>
          </p:cNvSpPr>
          <p:nvPr>
            <p:ph type="sldNum" sz="quarter" idx="12"/>
          </p:nvPr>
        </p:nvSpPr>
        <p:spPr/>
        <p:txBody>
          <a:bodyPr/>
          <a:lstStyle/>
          <a:p>
            <a:fld id="{EB42F1AA-B152-0340-B734-15761C912853}" type="slidenum">
              <a:rPr lang="fi-FI" smtClean="0"/>
              <a:pPr/>
              <a:t>21</a:t>
            </a:fld>
            <a:endParaRPr lang="fi-FI"/>
          </a:p>
        </p:txBody>
      </p:sp>
    </p:spTree>
    <p:extLst>
      <p:ext uri="{BB962C8B-B14F-4D97-AF65-F5344CB8AC3E}">
        <p14:creationId xmlns:p14="http://schemas.microsoft.com/office/powerpoint/2010/main" val="1612766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Otsikko ja sisältö">
    <p:spTree>
      <p:nvGrpSpPr>
        <p:cNvPr id="1" name=""/>
        <p:cNvGrpSpPr/>
        <p:nvPr/>
      </p:nvGrpSpPr>
      <p:grpSpPr>
        <a:xfrm>
          <a:off x="0" y="0"/>
          <a:ext cx="0" cy="0"/>
          <a:chOff x="0" y="0"/>
          <a:chExt cx="0" cy="0"/>
        </a:xfrm>
      </p:grpSpPr>
      <p:sp>
        <p:nvSpPr>
          <p:cNvPr id="5" name="Otsikon paikkamerkki 1"/>
          <p:cNvSpPr>
            <a:spLocks noGrp="1"/>
          </p:cNvSpPr>
          <p:nvPr>
            <p:ph type="title"/>
          </p:nvPr>
        </p:nvSpPr>
        <p:spPr>
          <a:xfrm>
            <a:off x="571499" y="345600"/>
            <a:ext cx="8008975" cy="714375"/>
          </a:xfrm>
          <a:prstGeom prst="rect">
            <a:avLst/>
          </a:prstGeom>
        </p:spPr>
        <p:txBody>
          <a:bodyPr vert="horz" wrap="square" lIns="91440" tIns="45720" rIns="91440" bIns="45720" rtlCol="0" anchor="t" anchorCtr="0">
            <a:spAutoFit/>
          </a:bodyPr>
          <a:lstStyle/>
          <a:p>
            <a:pPr marL="0" lvl="0" indent="0">
              <a:buFontTx/>
            </a:pPr>
            <a:r>
              <a:rPr lang="en-US" noProof="0"/>
              <a:t>Click to edit Master title style</a:t>
            </a:r>
            <a:endParaRPr lang="en-GB" noProof="0" dirty="0"/>
          </a:p>
        </p:txBody>
      </p:sp>
      <p:sp>
        <p:nvSpPr>
          <p:cNvPr id="9" name="Text Placeholder 8"/>
          <p:cNvSpPr>
            <a:spLocks noGrp="1"/>
          </p:cNvSpPr>
          <p:nvPr>
            <p:ph type="body" sz="quarter" idx="10"/>
          </p:nvPr>
        </p:nvSpPr>
        <p:spPr>
          <a:xfrm>
            <a:off x="560867" y="1244600"/>
            <a:ext cx="8008938" cy="3135313"/>
          </a:xfrm>
        </p:spPr>
        <p:txBody>
          <a:bodyPr>
            <a:normAutofit/>
          </a:bodyPr>
          <a:lstStyle>
            <a:lvl1pPr marL="285750" indent="-285750">
              <a:buClr>
                <a:srgbClr val="C30000"/>
              </a:buClr>
              <a:buFont typeface="Arial" pitchFamily="34" charset="0"/>
              <a:buChar char="•"/>
              <a:defRPr sz="1600"/>
            </a:lvl1pPr>
            <a:lvl2pPr marL="270000" indent="-252000">
              <a:buFont typeface="Arial" pitchFamily="34" charset="0"/>
              <a:buChar char="•"/>
              <a:defRPr/>
            </a:lvl2pPr>
            <a:lvl3pPr marL="540000" indent="-216000">
              <a:buClr>
                <a:srgbClr val="C30000"/>
              </a:buClr>
              <a:buFont typeface="Arial" pitchFamily="34" charset="0"/>
              <a:buChar char="•"/>
              <a:defRPr sz="1400"/>
            </a:lvl3pPr>
            <a:lvl4pPr marL="810000" indent="-216000">
              <a:buClr>
                <a:srgbClr val="C30000"/>
              </a:buClr>
              <a:buFont typeface="Arial" pitchFamily="34" charset="0"/>
              <a:buChar char="•"/>
              <a:defRPr sz="1200"/>
            </a:lvl4pPr>
            <a:lvl5pPr marL="1080000" indent="-216000">
              <a:buClr>
                <a:srgbClr val="C30000"/>
              </a:buClr>
              <a:buFont typeface="Arial" pitchFamily="34" charset="0"/>
              <a:buChar char="•"/>
              <a:defRPr sz="1200"/>
            </a:lvl5pPr>
          </a:lstStyle>
          <a:p>
            <a:pPr lvl="0"/>
            <a:r>
              <a:rPr lang="en-US"/>
              <a:t>Edit Master text styles</a:t>
            </a:r>
          </a:p>
          <a:p>
            <a:pPr lvl="1"/>
            <a:r>
              <a:rPr lang="en-US"/>
              <a:t>Second level</a:t>
            </a:r>
          </a:p>
          <a:p>
            <a:pPr lvl="2"/>
            <a:r>
              <a:rPr lang="en-US"/>
              <a:t>Third level</a:t>
            </a:r>
          </a:p>
          <a:p>
            <a:pPr lvl="3"/>
            <a:r>
              <a:rPr lang="en-US"/>
              <a:t>Fourth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elkkä otsikko valkoinen">
    <p:spTree>
      <p:nvGrpSpPr>
        <p:cNvPr id="1" name=""/>
        <p:cNvGrpSpPr/>
        <p:nvPr/>
      </p:nvGrpSpPr>
      <p:grpSpPr>
        <a:xfrm>
          <a:off x="0" y="0"/>
          <a:ext cx="0" cy="0"/>
          <a:chOff x="0" y="0"/>
          <a:chExt cx="0" cy="0"/>
        </a:xfrm>
      </p:grpSpPr>
      <p:sp>
        <p:nvSpPr>
          <p:cNvPr id="3" name="Otsikon paikkamerkki 1"/>
          <p:cNvSpPr>
            <a:spLocks noGrp="1"/>
          </p:cNvSpPr>
          <p:nvPr>
            <p:ph type="title"/>
          </p:nvPr>
        </p:nvSpPr>
        <p:spPr>
          <a:xfrm>
            <a:off x="571499" y="345600"/>
            <a:ext cx="7838101" cy="714375"/>
          </a:xfrm>
          <a:prstGeom prst="rect">
            <a:avLst/>
          </a:prstGeom>
        </p:spPr>
        <p:txBody>
          <a:bodyPr vert="horz" lIns="91440" tIns="45720" rIns="91440" bIns="45720" rtlCol="0" anchor="t" anchorCtr="0">
            <a:spAutoFit/>
          </a:bodyPr>
          <a:lstStyle/>
          <a:p>
            <a:pPr marL="0" lvl="0" indent="0">
              <a:buFontTx/>
            </a:pPr>
            <a:r>
              <a:rPr lang="en-US" noProof="0"/>
              <a:t>Click to edit Master title style</a:t>
            </a:r>
            <a:endParaRPr lang="en-GB"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Aloituskalv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E3B9D7A-C5E5-42B1-9C6D-BC3669D7FFAD}"/>
              </a:ext>
            </a:extLst>
          </p:cNvPr>
          <p:cNvSpPr>
            <a:spLocks noGrp="1"/>
          </p:cNvSpPr>
          <p:nvPr>
            <p:ph type="pic" sz="quarter" idx="11"/>
          </p:nvPr>
        </p:nvSpPr>
        <p:spPr>
          <a:xfrm>
            <a:off x="0" y="0"/>
            <a:ext cx="9144000" cy="5156200"/>
          </a:xfrm>
        </p:spPr>
        <p:txBody>
          <a:bodyPr/>
          <a:lstStyle/>
          <a:p>
            <a:r>
              <a:rPr lang="en-US"/>
              <a:t>Click icon to add picture</a:t>
            </a:r>
            <a:endParaRPr lang="fi-FI"/>
          </a:p>
        </p:txBody>
      </p:sp>
      <p:pic>
        <p:nvPicPr>
          <p:cNvPr id="4" name="Picture 3">
            <a:extLst>
              <a:ext uri="{FF2B5EF4-FFF2-40B4-BE49-F238E27FC236}">
                <a16:creationId xmlns:a16="http://schemas.microsoft.com/office/drawing/2014/main" id="{C714E0EC-38CA-4701-B930-E36F17D47A1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58140" y="4407400"/>
            <a:ext cx="898560" cy="748800"/>
          </a:xfrm>
          <a:prstGeom prst="rect">
            <a:avLst/>
          </a:prstGeom>
        </p:spPr>
      </p:pic>
      <p:sp>
        <p:nvSpPr>
          <p:cNvPr id="10" name="Text Placeholder 9">
            <a:extLst>
              <a:ext uri="{FF2B5EF4-FFF2-40B4-BE49-F238E27FC236}">
                <a16:creationId xmlns:a16="http://schemas.microsoft.com/office/drawing/2014/main" id="{2F4E471C-3A64-4DDD-BFB6-A9BD8422C788}"/>
              </a:ext>
            </a:extLst>
          </p:cNvPr>
          <p:cNvSpPr>
            <a:spLocks noGrp="1"/>
          </p:cNvSpPr>
          <p:nvPr>
            <p:ph type="body" sz="quarter" idx="12" hasCustomPrompt="1"/>
          </p:nvPr>
        </p:nvSpPr>
        <p:spPr>
          <a:xfrm>
            <a:off x="507357" y="2924049"/>
            <a:ext cx="5745398" cy="1685373"/>
          </a:xfrm>
          <a:solidFill>
            <a:schemeClr val="bg1"/>
          </a:solidFill>
        </p:spPr>
        <p:txBody>
          <a:bodyPr lIns="180000" rIns="0" anchor="ctr"/>
          <a:lstStyle>
            <a:lvl1pPr>
              <a:defRPr sz="3200"/>
            </a:lvl1pPr>
            <a:lvl2pPr marL="18000" indent="0">
              <a:buNone/>
              <a:defRPr sz="2400">
                <a:solidFill>
                  <a:srgbClr val="DF2A21"/>
                </a:solidFill>
              </a:defRPr>
            </a:lvl2pPr>
          </a:lstStyle>
          <a:p>
            <a:pPr lvl="0"/>
            <a:r>
              <a:rPr lang="en-US" dirty="0" err="1"/>
              <a:t>Pääotsikko</a:t>
            </a:r>
            <a:endParaRPr lang="en-US" dirty="0"/>
          </a:p>
          <a:p>
            <a:pPr lvl="1"/>
            <a:r>
              <a:rPr lang="en-US" dirty="0" err="1"/>
              <a:t>Alaotsikko</a:t>
            </a:r>
            <a:endParaRPr lang="en-US" dirty="0"/>
          </a:p>
        </p:txBody>
      </p:sp>
    </p:spTree>
    <p:extLst>
      <p:ext uri="{BB962C8B-B14F-4D97-AF65-F5344CB8AC3E}">
        <p14:creationId xmlns:p14="http://schemas.microsoft.com/office/powerpoint/2010/main" val="906785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 pystykuva">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BA720A8-0586-4B82-8DCD-2A745111C020}"/>
              </a:ext>
            </a:extLst>
          </p:cNvPr>
          <p:cNvSpPr>
            <a:spLocks noGrp="1"/>
          </p:cNvSpPr>
          <p:nvPr>
            <p:ph type="pic" sz="quarter" idx="10"/>
          </p:nvPr>
        </p:nvSpPr>
        <p:spPr>
          <a:xfrm>
            <a:off x="0" y="0"/>
            <a:ext cx="3041650" cy="5143500"/>
          </a:xfrm>
        </p:spPr>
        <p:txBody>
          <a:bodyPr/>
          <a:lstStyle/>
          <a:p>
            <a:r>
              <a:rPr lang="en-US"/>
              <a:t>Click icon to add picture</a:t>
            </a:r>
            <a:endParaRPr lang="fi-FI"/>
          </a:p>
        </p:txBody>
      </p:sp>
      <p:sp>
        <p:nvSpPr>
          <p:cNvPr id="2" name="Title 1">
            <a:extLst>
              <a:ext uri="{FF2B5EF4-FFF2-40B4-BE49-F238E27FC236}">
                <a16:creationId xmlns:a16="http://schemas.microsoft.com/office/drawing/2014/main" id="{9085BEEE-A2BD-4EE8-874A-247EF0FF2D94}"/>
              </a:ext>
            </a:extLst>
          </p:cNvPr>
          <p:cNvSpPr>
            <a:spLocks noGrp="1"/>
          </p:cNvSpPr>
          <p:nvPr>
            <p:ph type="title"/>
          </p:nvPr>
        </p:nvSpPr>
        <p:spPr>
          <a:xfrm>
            <a:off x="2229555" y="533826"/>
            <a:ext cx="6450422" cy="579646"/>
          </a:xfrm>
          <a:solidFill>
            <a:schemeClr val="bg1"/>
          </a:solidFill>
        </p:spPr>
        <p:txBody>
          <a:bodyPr vert="horz" wrap="square" lIns="108000" tIns="45720" rIns="108000" bIns="45720" rtlCol="0" anchor="ctr" anchorCtr="0">
            <a:spAutoFit/>
          </a:bodyPr>
          <a:lstStyle>
            <a:lvl1pPr>
              <a:defRPr lang="fi-FI" sz="3200">
                <a:solidFill>
                  <a:prstClr val="black"/>
                </a:solidFill>
                <a:latin typeface="Calibri"/>
              </a:defRPr>
            </a:lvl1pPr>
          </a:lstStyle>
          <a:p>
            <a:pPr marL="0" marR="0" lvl="0" indent="0" fontAlgn="auto">
              <a:spcAft>
                <a:spcPts val="0"/>
              </a:spcAft>
              <a:buClrTx/>
              <a:buSzTx/>
              <a:buFontTx/>
              <a:tabLst/>
            </a:pPr>
            <a:r>
              <a:rPr lang="en-US"/>
              <a:t>Click to edit Master title style</a:t>
            </a:r>
            <a:endParaRPr lang="fi-FI" dirty="0"/>
          </a:p>
        </p:txBody>
      </p:sp>
    </p:spTree>
    <p:extLst>
      <p:ext uri="{BB962C8B-B14F-4D97-AF65-F5344CB8AC3E}">
        <p14:creationId xmlns:p14="http://schemas.microsoft.com/office/powerpoint/2010/main" val="3590571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3 pystykuva - oikea">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52232939-6CDC-4471-A987-A1390246BB19}"/>
              </a:ext>
            </a:extLst>
          </p:cNvPr>
          <p:cNvSpPr>
            <a:spLocks noGrp="1"/>
          </p:cNvSpPr>
          <p:nvPr>
            <p:ph type="pic" sz="quarter" idx="10"/>
          </p:nvPr>
        </p:nvSpPr>
        <p:spPr>
          <a:xfrm>
            <a:off x="6102350" y="0"/>
            <a:ext cx="3041650" cy="5143500"/>
          </a:xfrm>
        </p:spPr>
        <p:txBody>
          <a:bodyPr/>
          <a:lstStyle/>
          <a:p>
            <a:r>
              <a:rPr lang="en-US"/>
              <a:t>Click icon to add picture</a:t>
            </a:r>
            <a:endParaRPr lang="fi-FI"/>
          </a:p>
        </p:txBody>
      </p:sp>
      <p:sp>
        <p:nvSpPr>
          <p:cNvPr id="2" name="Title 1">
            <a:extLst>
              <a:ext uri="{FF2B5EF4-FFF2-40B4-BE49-F238E27FC236}">
                <a16:creationId xmlns:a16="http://schemas.microsoft.com/office/drawing/2014/main" id="{308F21FD-830A-452B-B876-4AB44698F8BC}"/>
              </a:ext>
            </a:extLst>
          </p:cNvPr>
          <p:cNvSpPr>
            <a:spLocks noGrp="1"/>
          </p:cNvSpPr>
          <p:nvPr>
            <p:ph type="title"/>
          </p:nvPr>
        </p:nvSpPr>
        <p:spPr>
          <a:xfrm>
            <a:off x="571499" y="458812"/>
            <a:ext cx="5530851" cy="579646"/>
          </a:xfrm>
          <a:solidFill>
            <a:schemeClr val="bg1"/>
          </a:solidFill>
        </p:spPr>
        <p:txBody>
          <a:bodyPr/>
          <a:lstStyle>
            <a:lvl1pPr>
              <a:defRPr sz="3200"/>
            </a:lvl1pPr>
          </a:lstStyle>
          <a:p>
            <a:r>
              <a:rPr lang="en-US"/>
              <a:t>Click to edit Master title style</a:t>
            </a:r>
            <a:endParaRPr lang="fi-FI"/>
          </a:p>
        </p:txBody>
      </p:sp>
      <p:pic>
        <p:nvPicPr>
          <p:cNvPr id="5" name="Picture 4">
            <a:extLst>
              <a:ext uri="{FF2B5EF4-FFF2-40B4-BE49-F238E27FC236}">
                <a16:creationId xmlns:a16="http://schemas.microsoft.com/office/drawing/2014/main" id="{22C3740D-609B-45C8-955D-415F7EC4790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58140" y="4407400"/>
            <a:ext cx="898560" cy="748800"/>
          </a:xfrm>
          <a:prstGeom prst="rect">
            <a:avLst/>
          </a:prstGeom>
        </p:spPr>
      </p:pic>
    </p:spTree>
    <p:extLst>
      <p:ext uri="{BB962C8B-B14F-4D97-AF65-F5344CB8AC3E}">
        <p14:creationId xmlns:p14="http://schemas.microsoft.com/office/powerpoint/2010/main" val="2522097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olikas vaakakuva">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A20E0442-3ACE-4A6E-A26C-DB5F47F87EED}"/>
              </a:ext>
            </a:extLst>
          </p:cNvPr>
          <p:cNvSpPr>
            <a:spLocks noGrp="1"/>
          </p:cNvSpPr>
          <p:nvPr>
            <p:ph type="pic" sz="quarter" idx="10"/>
          </p:nvPr>
        </p:nvSpPr>
        <p:spPr>
          <a:xfrm>
            <a:off x="0" y="0"/>
            <a:ext cx="9144000" cy="2571750"/>
          </a:xfrm>
        </p:spPr>
        <p:txBody>
          <a:bodyPr/>
          <a:lstStyle/>
          <a:p>
            <a:r>
              <a:rPr lang="en-US"/>
              <a:t>Click icon to add picture</a:t>
            </a:r>
            <a:endParaRPr lang="fi-FI"/>
          </a:p>
        </p:txBody>
      </p:sp>
      <p:sp>
        <p:nvSpPr>
          <p:cNvPr id="2" name="Title 1">
            <a:extLst>
              <a:ext uri="{FF2B5EF4-FFF2-40B4-BE49-F238E27FC236}">
                <a16:creationId xmlns:a16="http://schemas.microsoft.com/office/drawing/2014/main" id="{BAEB1A7E-8A16-45A7-B13C-B0568C84BC34}"/>
              </a:ext>
            </a:extLst>
          </p:cNvPr>
          <p:cNvSpPr>
            <a:spLocks noGrp="1"/>
          </p:cNvSpPr>
          <p:nvPr>
            <p:ph type="title"/>
          </p:nvPr>
        </p:nvSpPr>
        <p:spPr>
          <a:xfrm>
            <a:off x="571499" y="579523"/>
            <a:ext cx="7838101" cy="579646"/>
          </a:xfrm>
          <a:solidFill>
            <a:schemeClr val="bg1"/>
          </a:solidFill>
        </p:spPr>
        <p:txBody>
          <a:bodyPr vert="horz" wrap="square" lIns="108000" tIns="45720" rIns="108000" bIns="45720" rtlCol="0" anchor="ctr" anchorCtr="0">
            <a:spAutoFit/>
          </a:bodyPr>
          <a:lstStyle>
            <a:lvl1pPr>
              <a:defRPr lang="fi-FI" sz="3200" dirty="0">
                <a:solidFill>
                  <a:schemeClr val="tx1"/>
                </a:solidFill>
              </a:defRPr>
            </a:lvl1pPr>
          </a:lstStyle>
          <a:p>
            <a:pPr marL="0" lvl="0"/>
            <a:r>
              <a:rPr lang="en-US"/>
              <a:t>Click to edit Master title style</a:t>
            </a:r>
            <a:endParaRPr lang="fi-FI" dirty="0"/>
          </a:p>
        </p:txBody>
      </p:sp>
    </p:spTree>
    <p:extLst>
      <p:ext uri="{BB962C8B-B14F-4D97-AF65-F5344CB8AC3E}">
        <p14:creationId xmlns:p14="http://schemas.microsoft.com/office/powerpoint/2010/main" val="1190042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517F1-771F-49C9-8F1E-E2A92A74F6A0}"/>
              </a:ext>
            </a:extLst>
          </p:cNvPr>
          <p:cNvSpPr>
            <a:spLocks noGrp="1"/>
          </p:cNvSpPr>
          <p:nvPr>
            <p:ph type="title"/>
          </p:nvPr>
        </p:nvSpPr>
        <p:spPr/>
        <p:txBody>
          <a:bodyPr/>
          <a:lstStyle/>
          <a:p>
            <a:r>
              <a:rPr lang="en-US"/>
              <a:t>Click to edit Master title style</a:t>
            </a:r>
            <a:endParaRPr lang="fi-FI"/>
          </a:p>
        </p:txBody>
      </p:sp>
      <p:sp>
        <p:nvSpPr>
          <p:cNvPr id="3" name="Content Placeholder 2">
            <a:extLst>
              <a:ext uri="{FF2B5EF4-FFF2-40B4-BE49-F238E27FC236}">
                <a16:creationId xmlns:a16="http://schemas.microsoft.com/office/drawing/2014/main" id="{104D6C54-D599-4B85-A885-31810089D62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5027D21F-1A73-4478-B7FF-8C0865539B14}"/>
              </a:ext>
            </a:extLst>
          </p:cNvPr>
          <p:cNvSpPr>
            <a:spLocks noGrp="1"/>
          </p:cNvSpPr>
          <p:nvPr>
            <p:ph type="dt" sz="half" idx="10"/>
          </p:nvPr>
        </p:nvSpPr>
        <p:spPr/>
        <p:txBody>
          <a:bodyPr/>
          <a:lstStyle/>
          <a:p>
            <a:fld id="{0DB3DEEE-96EA-4E7F-A468-26291F313806}" type="datetimeFigureOut">
              <a:rPr lang="fi-FI" smtClean="0"/>
              <a:t>6.2.2018</a:t>
            </a:fld>
            <a:endParaRPr lang="fi-FI"/>
          </a:p>
        </p:txBody>
      </p:sp>
      <p:sp>
        <p:nvSpPr>
          <p:cNvPr id="5" name="Footer Placeholder 4">
            <a:extLst>
              <a:ext uri="{FF2B5EF4-FFF2-40B4-BE49-F238E27FC236}">
                <a16:creationId xmlns:a16="http://schemas.microsoft.com/office/drawing/2014/main" id="{2055DCCA-4071-4F77-8F48-FAD4EDC35B21}"/>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F8552053-5CED-4386-B096-E1B2965E452E}"/>
              </a:ext>
            </a:extLst>
          </p:cNvPr>
          <p:cNvSpPr>
            <a:spLocks noGrp="1"/>
          </p:cNvSpPr>
          <p:nvPr>
            <p:ph type="sldNum" sz="quarter" idx="12"/>
          </p:nvPr>
        </p:nvSpPr>
        <p:spPr/>
        <p:txBody>
          <a:bodyPr/>
          <a:lstStyle/>
          <a:p>
            <a:fld id="{D96938D6-A5A5-497E-B2F0-7F703AC38280}" type="slidenum">
              <a:rPr lang="fi-FI" smtClean="0"/>
              <a:t>‹#›</a:t>
            </a:fld>
            <a:endParaRPr lang="fi-FI"/>
          </a:p>
        </p:txBody>
      </p:sp>
    </p:spTree>
    <p:extLst>
      <p:ext uri="{BB962C8B-B14F-4D97-AF65-F5344CB8AC3E}">
        <p14:creationId xmlns:p14="http://schemas.microsoft.com/office/powerpoint/2010/main" val="1425769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Otsikon paikkamerkki 1"/>
          <p:cNvSpPr>
            <a:spLocks noGrp="1"/>
          </p:cNvSpPr>
          <p:nvPr>
            <p:ph type="title"/>
          </p:nvPr>
        </p:nvSpPr>
        <p:spPr>
          <a:xfrm>
            <a:off x="571499" y="345600"/>
            <a:ext cx="7838101" cy="579646"/>
          </a:xfrm>
          <a:prstGeom prst="rect">
            <a:avLst/>
          </a:prstGeom>
        </p:spPr>
        <p:txBody>
          <a:bodyPr vert="horz" lIns="91440" tIns="45720" rIns="91440" bIns="45720" rtlCol="0" anchor="t" anchorCtr="0">
            <a:spAutoFit/>
          </a:bodyPr>
          <a:lstStyle/>
          <a:p>
            <a:pPr marL="0" lvl="0" indent="0">
              <a:buFontTx/>
            </a:pPr>
            <a:r>
              <a:rPr lang="en-GB" noProof="0" dirty="0" err="1"/>
              <a:t>Muokkaa</a:t>
            </a:r>
            <a:r>
              <a:rPr lang="en-GB" noProof="0" dirty="0"/>
              <a:t> </a:t>
            </a:r>
            <a:r>
              <a:rPr lang="en-GB" noProof="0" dirty="0" err="1"/>
              <a:t>perustyylejä</a:t>
            </a:r>
            <a:r>
              <a:rPr lang="en-GB" noProof="0" dirty="0"/>
              <a:t> </a:t>
            </a:r>
            <a:r>
              <a:rPr lang="en-GB" noProof="0" dirty="0" err="1"/>
              <a:t>osoitt</a:t>
            </a:r>
            <a:r>
              <a:rPr lang="en-GB" noProof="0" dirty="0"/>
              <a:t>.</a:t>
            </a:r>
          </a:p>
        </p:txBody>
      </p:sp>
      <p:sp>
        <p:nvSpPr>
          <p:cNvPr id="3" name="Tekstin paikkamerkki 2"/>
          <p:cNvSpPr>
            <a:spLocks noGrp="1"/>
          </p:cNvSpPr>
          <p:nvPr>
            <p:ph type="body" idx="1"/>
          </p:nvPr>
        </p:nvSpPr>
        <p:spPr>
          <a:xfrm>
            <a:off x="571506" y="1119600"/>
            <a:ext cx="8140699" cy="3430190"/>
          </a:xfrm>
          <a:prstGeom prst="rect">
            <a:avLst/>
          </a:prstGeom>
        </p:spPr>
        <p:txBody>
          <a:bodyPr vert="horz" lIns="91440" tIns="45720" rIns="91440" bIns="45720" rtlCol="0">
            <a:normAutofit/>
          </a:bodyPr>
          <a:lstStyle/>
          <a:p>
            <a:pPr marL="144000" lvl="0" indent="-144000">
              <a:lnSpc>
                <a:spcPts val="2660"/>
              </a:lnSpc>
              <a:buClr>
                <a:srgbClr val="C30000"/>
              </a:buClr>
              <a:buSzPct val="60000"/>
              <a:buFont typeface="Lucida Grande"/>
              <a:buChar char="●"/>
            </a:pPr>
            <a:r>
              <a:rPr lang="en-GB" noProof="0" dirty="0" err="1"/>
              <a:t>Muokkaa</a:t>
            </a:r>
            <a:r>
              <a:rPr lang="en-GB" noProof="0" dirty="0"/>
              <a:t> </a:t>
            </a:r>
            <a:r>
              <a:rPr lang="en-GB" noProof="0" dirty="0" err="1"/>
              <a:t>tekstin</a:t>
            </a:r>
            <a:r>
              <a:rPr lang="en-GB" noProof="0" dirty="0"/>
              <a:t> </a:t>
            </a:r>
            <a:r>
              <a:rPr lang="en-GB" noProof="0" dirty="0" err="1"/>
              <a:t>perustyylejä</a:t>
            </a:r>
            <a:r>
              <a:rPr lang="en-GB" noProof="0" dirty="0"/>
              <a:t> </a:t>
            </a:r>
            <a:r>
              <a:rPr lang="en-GB" noProof="0" dirty="0" err="1"/>
              <a:t>osoittamalla</a:t>
            </a:r>
            <a:endParaRPr lang="en-GB" noProof="0" dirty="0"/>
          </a:p>
          <a:p>
            <a:pPr marL="504001" lvl="1" indent="-133714">
              <a:lnSpc>
                <a:spcPts val="2660"/>
              </a:lnSpc>
              <a:buClr>
                <a:srgbClr val="C30000"/>
              </a:buClr>
              <a:buSzPct val="60000"/>
              <a:buFont typeface="Lucida Grande"/>
              <a:buChar char="●"/>
            </a:pPr>
            <a:r>
              <a:rPr lang="en-GB" noProof="0" dirty="0" err="1"/>
              <a:t>toinen</a:t>
            </a:r>
            <a:r>
              <a:rPr lang="en-GB" noProof="0" dirty="0"/>
              <a:t> </a:t>
            </a:r>
            <a:r>
              <a:rPr lang="en-GB" noProof="0" dirty="0" err="1"/>
              <a:t>taso</a:t>
            </a:r>
            <a:endParaRPr lang="en-GB" noProof="0" dirty="0"/>
          </a:p>
          <a:p>
            <a:pPr marL="874287" lvl="2" indent="-133714">
              <a:lnSpc>
                <a:spcPts val="2660"/>
              </a:lnSpc>
              <a:buClr>
                <a:srgbClr val="C30000"/>
              </a:buClr>
              <a:buSzPct val="60000"/>
              <a:buFont typeface="Lucida Grande"/>
              <a:buChar char="●"/>
            </a:pPr>
            <a:r>
              <a:rPr lang="en-GB" noProof="0" dirty="0" err="1"/>
              <a:t>kolmas</a:t>
            </a:r>
            <a:r>
              <a:rPr lang="en-GB" noProof="0" dirty="0"/>
              <a:t> </a:t>
            </a:r>
            <a:r>
              <a:rPr lang="en-GB" noProof="0" dirty="0" err="1"/>
              <a:t>taso</a:t>
            </a:r>
            <a:endParaRPr lang="en-GB" noProof="0" dirty="0"/>
          </a:p>
          <a:p>
            <a:pPr marL="1234288" lvl="3" indent="-123429">
              <a:lnSpc>
                <a:spcPts val="2660"/>
              </a:lnSpc>
              <a:buClr>
                <a:srgbClr val="C30000"/>
              </a:buClr>
              <a:buSzPct val="60000"/>
              <a:buFont typeface="Lucida Grande"/>
              <a:buChar char="●"/>
            </a:pPr>
            <a:r>
              <a:rPr lang="en-GB" noProof="0" dirty="0" err="1"/>
              <a:t>neljäs</a:t>
            </a:r>
            <a:r>
              <a:rPr lang="en-GB" noProof="0" dirty="0"/>
              <a:t> </a:t>
            </a:r>
            <a:r>
              <a:rPr lang="en-GB" noProof="0" dirty="0" err="1"/>
              <a:t>taso</a:t>
            </a:r>
            <a:endParaRPr lang="en-GB" noProof="0" dirty="0"/>
          </a:p>
          <a:p>
            <a:pPr marL="1594288" lvl="4" indent="-113143">
              <a:lnSpc>
                <a:spcPts val="2660"/>
              </a:lnSpc>
              <a:buClr>
                <a:srgbClr val="C30000"/>
              </a:buClr>
              <a:buSzPct val="60000"/>
              <a:buFont typeface="Lucida Grande"/>
              <a:buChar char="●"/>
            </a:pPr>
            <a:r>
              <a:rPr lang="en-GB" noProof="0" dirty="0" err="1"/>
              <a:t>viides</a:t>
            </a:r>
            <a:r>
              <a:rPr lang="en-GB" noProof="0" dirty="0"/>
              <a:t> </a:t>
            </a:r>
            <a:r>
              <a:rPr lang="en-GB" noProof="0" dirty="0" err="1"/>
              <a:t>taso</a:t>
            </a:r>
            <a:endParaRPr lang="en-GB" noProof="0" dirty="0"/>
          </a:p>
        </p:txBody>
      </p:sp>
      <p:pic>
        <p:nvPicPr>
          <p:cNvPr id="5" name="Picture 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58140" y="4407400"/>
            <a:ext cx="898560" cy="748800"/>
          </a:xfrm>
          <a:prstGeom prst="rect">
            <a:avLst/>
          </a:prstGeom>
        </p:spPr>
      </p:pic>
    </p:spTree>
  </p:cSld>
  <p:clrMap bg1="lt1" tx1="dk1" bg2="lt2" tx2="dk2" accent1="accent1" accent2="accent2" accent3="accent3" accent4="accent4" accent5="accent5" accent6="accent6" hlink="hlink" folHlink="folHlink"/>
  <p:sldLayoutIdLst>
    <p:sldLayoutId id="2147483662" r:id="rId1"/>
    <p:sldLayoutId id="2147483654" r:id="rId2"/>
    <p:sldLayoutId id="2147483746" r:id="rId3"/>
    <p:sldLayoutId id="2147483747" r:id="rId4"/>
    <p:sldLayoutId id="2147483748" r:id="rId5"/>
    <p:sldLayoutId id="2147483749" r:id="rId6"/>
    <p:sldLayoutId id="2147483751" r:id="rId7"/>
  </p:sldLayoutIdLst>
  <p:hf hdr="0"/>
  <p:txStyles>
    <p:titleStyle>
      <a:lvl1pPr algn="l" defTabSz="457200" rtl="0" eaLnBrk="1" latinLnBrk="0" hangingPunct="1">
        <a:lnSpc>
          <a:spcPts val="3800"/>
        </a:lnSpc>
        <a:spcBef>
          <a:spcPct val="0"/>
        </a:spcBef>
        <a:buNone/>
        <a:defRPr lang="en-GB" sz="3200" b="0" i="0" kern="1200" cap="none" noProof="0" dirty="0">
          <a:solidFill>
            <a:schemeClr val="tx1"/>
          </a:solidFill>
          <a:latin typeface="+mj-lt"/>
          <a:ea typeface="+mj-ea"/>
          <a:cs typeface="+mj-cs"/>
        </a:defRPr>
      </a:lvl1pPr>
    </p:titleStyle>
    <p:bodyStyle>
      <a:lvl1pPr marL="0" indent="0" algn="l" defTabSz="457200" rtl="0" eaLnBrk="1" latinLnBrk="0" hangingPunct="1">
        <a:spcBef>
          <a:spcPct val="20000"/>
        </a:spcBef>
        <a:buFontTx/>
        <a:buNone/>
        <a:defRPr lang="en-GB" sz="1600" b="0" i="0" kern="1200" noProof="0" dirty="0" smtClean="0">
          <a:solidFill>
            <a:srgbClr val="404040"/>
          </a:solidFill>
          <a:latin typeface="Calibri"/>
          <a:ea typeface="+mn-ea"/>
          <a:cs typeface="Calibri"/>
        </a:defRPr>
      </a:lvl1pPr>
      <a:lvl2pPr marL="270000" indent="-252000" algn="l" defTabSz="457200" rtl="0" eaLnBrk="1" latinLnBrk="0" hangingPunct="1">
        <a:lnSpc>
          <a:spcPct val="125000"/>
        </a:lnSpc>
        <a:spcBef>
          <a:spcPts val="0"/>
        </a:spcBef>
        <a:buSzPct val="100000"/>
        <a:buFontTx/>
        <a:buBlip>
          <a:blip r:embed="rId10"/>
        </a:buBlip>
        <a:defRPr lang="en-GB" sz="1400" i="0" kern="1200" noProof="0" dirty="0" smtClean="0">
          <a:solidFill>
            <a:schemeClr val="bg2">
              <a:lumMod val="25000"/>
            </a:schemeClr>
          </a:solidFill>
          <a:latin typeface="Calibri"/>
          <a:ea typeface="+mn-ea"/>
          <a:cs typeface="Calibri"/>
        </a:defRPr>
      </a:lvl2pPr>
      <a:lvl3pPr marL="540000" indent="-216000" algn="l" defTabSz="457200" rtl="0" eaLnBrk="1" latinLnBrk="0" hangingPunct="1">
        <a:lnSpc>
          <a:spcPct val="125000"/>
        </a:lnSpc>
        <a:spcBef>
          <a:spcPts val="0"/>
        </a:spcBef>
        <a:buSzPct val="100000"/>
        <a:buFontTx/>
        <a:buBlip>
          <a:blip r:embed="rId11"/>
        </a:buBlip>
        <a:defRPr lang="en-GB" sz="1200" i="0" kern="1200" noProof="0" dirty="0" smtClean="0">
          <a:solidFill>
            <a:schemeClr val="bg2">
              <a:lumMod val="25000"/>
            </a:schemeClr>
          </a:solidFill>
          <a:latin typeface="Calibri"/>
          <a:ea typeface="+mn-ea"/>
          <a:cs typeface="Calibri"/>
        </a:defRPr>
      </a:lvl3pPr>
      <a:lvl4pPr marL="810000" indent="-216000" algn="l" defTabSz="457200" rtl="0" eaLnBrk="1" latinLnBrk="0" hangingPunct="1">
        <a:lnSpc>
          <a:spcPct val="125000"/>
        </a:lnSpc>
        <a:spcBef>
          <a:spcPts val="0"/>
        </a:spcBef>
        <a:buSzPct val="100000"/>
        <a:buFontTx/>
        <a:buBlip>
          <a:blip r:embed="rId11"/>
        </a:buBlip>
        <a:defRPr lang="en-GB" sz="1200" i="0" kern="1200" noProof="0" dirty="0" smtClean="0">
          <a:solidFill>
            <a:schemeClr val="bg2">
              <a:lumMod val="25000"/>
            </a:schemeClr>
          </a:solidFill>
          <a:latin typeface="Calibri"/>
          <a:ea typeface="+mn-ea"/>
          <a:cs typeface="Calibri"/>
        </a:defRPr>
      </a:lvl4pPr>
      <a:lvl5pPr marL="1080000" indent="-216000" algn="l" defTabSz="457200" rtl="0" eaLnBrk="1" latinLnBrk="0" hangingPunct="1">
        <a:lnSpc>
          <a:spcPct val="125000"/>
        </a:lnSpc>
        <a:spcBef>
          <a:spcPts val="0"/>
        </a:spcBef>
        <a:buSzPct val="100000"/>
        <a:buFontTx/>
        <a:buBlip>
          <a:blip r:embed="rId11"/>
        </a:buBlip>
        <a:defRPr lang="en-GB" sz="1200" i="0" kern="1200" noProof="0" dirty="0">
          <a:solidFill>
            <a:schemeClr val="bg2">
              <a:lumMod val="25000"/>
            </a:schemeClr>
          </a:solidFill>
          <a:latin typeface="Calibri"/>
          <a:ea typeface="+mn-ea"/>
          <a:cs typeface="Calibri"/>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i-FI"/>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opensource.com/life/17/12/home-automation-tools" TargetMode="External"/><Relationship Id="rId2" Type="http://schemas.openxmlformats.org/officeDocument/2006/relationships/hyperlink" Target="http://www.industryhack.com/"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hyperlink" Target="https://opensource.com/life/16/4/open-source-robotics-projects"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hyperlink" Target="http://ecc.ibm.com/case-study/us-en/ECCF-ASC12427USEN"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www.digitaltrends.com/computing/facebook-open-source-image-ai/" TargetMode="External"/><Relationship Id="rId2" Type="http://schemas.openxmlformats.org/officeDocument/2006/relationships/hyperlink" Target="https://www.ibm.com/watson/services/visual-recognition/" TargetMode="External"/><Relationship Id="rId1" Type="http://schemas.openxmlformats.org/officeDocument/2006/relationships/slideLayout" Target="../slideLayouts/slideLayout1.xml"/><Relationship Id="rId4" Type="http://schemas.openxmlformats.org/officeDocument/2006/relationships/hyperlink" Target="https://www.tensorflow.org/tutorials/image_recognition" TargetMode="External"/></Relationships>
</file>

<file path=ppt/slides/_rels/slide16.xml.rels><?xml version="1.0" encoding="UTF-8" standalone="yes"?>
<Relationships xmlns="http://schemas.openxmlformats.org/package/2006/relationships"><Relationship Id="rId2" Type="http://schemas.openxmlformats.org/officeDocument/2006/relationships/hyperlink" Target="https://internetofbusiness.com/amazon-go-eliminate-queues/"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www.tensorflow.org/tutorials/image_recognition" TargetMode="External"/><Relationship Id="rId2" Type="http://schemas.openxmlformats.org/officeDocument/2006/relationships/hyperlink" Target="https://www.ibm.com/watson/services/visual-recognition/" TargetMode="Externa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hyperlink" Target="https://openbadges.org/" TargetMode="Externa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hyperlink" Target="https://www.ibm.com/watson/services/visual-recognition/"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hyperlink" Target="https://orionhealth.com/us/products/open-apis/" TargetMode="External"/><Relationship Id="rId2" Type="http://schemas.openxmlformats.org/officeDocument/2006/relationships/hyperlink" Target="https://econsultancy.com/blog/68878-10-examples-of-the-internet-of-things-in-healthcare"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op-developer.fi/#section=Banking" TargetMode="External"/><Relationship Id="rId2" Type="http://schemas.openxmlformats.org/officeDocument/2006/relationships/hyperlink" Target="https://developer.nordeaopenbanking.com/" TargetMode="Externa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hyperlink" Target="https://www.asiakastieto.fi/web/fi/ketteradata/api.html" TargetMode="Externa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responsivevoice.com/#thb-section-3" TargetMode="External"/><Relationship Id="rId2" Type="http://schemas.openxmlformats.org/officeDocument/2006/relationships/hyperlink" Target="https://www.ibm.com/watson/services/text-to-speech/" TargetMode="External"/><Relationship Id="rId1" Type="http://schemas.openxmlformats.org/officeDocument/2006/relationships/slideLayout" Target="../slideLayouts/slideLayout7.xml"/><Relationship Id="rId4" Type="http://schemas.openxmlformats.org/officeDocument/2006/relationships/hyperlink" Target="https://api.ai/"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recast.ai/blog/data-protection/" TargetMode="External"/><Relationship Id="rId2" Type="http://schemas.openxmlformats.org/officeDocument/2006/relationships/hyperlink" Target="https://www.ibm.com/watson/"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www.ibm.com/watson/how-to-build-a-chatbot/" TargetMode="External"/><Relationship Id="rId2" Type="http://schemas.openxmlformats.org/officeDocument/2006/relationships/hyperlink" Target="https://www.luis.ai/home"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hyperlink" Target="https://blog.capterra.com/free-and-open-source-data-visualization-tools/"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hmiset-kadulla_1">
            <a:hlinkClick r:id="" action="ppaction://media"/>
            <a:extLst>
              <a:ext uri="{FF2B5EF4-FFF2-40B4-BE49-F238E27FC236}">
                <a16:creationId xmlns:a16="http://schemas.microsoft.com/office/drawing/2014/main" id="{C29E63D8-C518-415E-BE8B-32430F80A77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6934"/>
            <a:ext cx="9144000" cy="5143500"/>
          </a:xfrm>
          <a:prstGeom prst="rect">
            <a:avLst/>
          </a:prstGeom>
        </p:spPr>
      </p:pic>
      <p:sp>
        <p:nvSpPr>
          <p:cNvPr id="2" name="Rectangle 1"/>
          <p:cNvSpPr/>
          <p:nvPr/>
        </p:nvSpPr>
        <p:spPr>
          <a:xfrm>
            <a:off x="485303" y="2897517"/>
            <a:ext cx="5917667" cy="171190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fi-FI" sz="1800" b="0" i="0" u="none" strike="noStrike" kern="1200" cap="none" spc="0" normalizeH="0" baseline="0" noProof="0" dirty="0">
              <a:ln>
                <a:noFill/>
              </a:ln>
              <a:solidFill>
                <a:srgbClr val="FFFFFF"/>
              </a:solidFill>
              <a:effectLst/>
              <a:uLnTx/>
              <a:uFillTx/>
              <a:latin typeface="Calibri"/>
              <a:ea typeface="+mn-ea"/>
              <a:cs typeface="+mn-cs"/>
            </a:endParaRPr>
          </a:p>
        </p:txBody>
      </p:sp>
      <p:pic>
        <p:nvPicPr>
          <p:cNvPr id="9" name="Picture 8"/>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8245440" y="4407400"/>
            <a:ext cx="898560" cy="748800"/>
          </a:xfrm>
          <a:prstGeom prst="rect">
            <a:avLst/>
          </a:prstGeom>
        </p:spPr>
      </p:pic>
      <p:sp>
        <p:nvSpPr>
          <p:cNvPr id="6" name="Rectangle 5">
            <a:extLst>
              <a:ext uri="{FF2B5EF4-FFF2-40B4-BE49-F238E27FC236}">
                <a16:creationId xmlns:a16="http://schemas.microsoft.com/office/drawing/2014/main" id="{9DAC07AA-1F05-4B24-8440-F5C6FB9EDEB8}"/>
              </a:ext>
            </a:extLst>
          </p:cNvPr>
          <p:cNvSpPr/>
          <p:nvPr/>
        </p:nvSpPr>
        <p:spPr>
          <a:xfrm>
            <a:off x="820762" y="2951723"/>
            <a:ext cx="4188542" cy="15618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R="0" lvl="0" algn="l" defTabSz="457200" rtl="0" eaLnBrk="1" fontAlgn="auto" latinLnBrk="0" hangingPunct="1">
              <a:lnSpc>
                <a:spcPct val="100000"/>
              </a:lnSpc>
              <a:spcBef>
                <a:spcPts val="0"/>
              </a:spcBef>
              <a:spcAft>
                <a:spcPts val="1200"/>
              </a:spcAft>
              <a:buClrTx/>
              <a:buSzTx/>
              <a:buFontTx/>
              <a:buNone/>
              <a:tabLst/>
              <a:defRPr/>
            </a:pPr>
            <a:r>
              <a:rPr kumimoji="0" lang="fi-FI" sz="3200" i="0" u="none" strike="noStrike" kern="1200" cap="none" spc="0" normalizeH="0" baseline="0" noProof="0" dirty="0">
                <a:ln>
                  <a:noFill/>
                </a:ln>
                <a:solidFill>
                  <a:srgbClr val="3F3F3F"/>
                </a:solidFill>
                <a:effectLst/>
                <a:uLnTx/>
                <a:uFillTx/>
                <a:latin typeface="Calibri"/>
                <a:ea typeface="+mn-ea"/>
                <a:cs typeface="+mn-cs"/>
              </a:rPr>
              <a:t>Digia Oyj </a:t>
            </a:r>
          </a:p>
          <a:p>
            <a:pPr marR="0" lvl="0" algn="l" defTabSz="457200" rtl="0" eaLnBrk="1" fontAlgn="auto" latinLnBrk="0" hangingPunct="1">
              <a:lnSpc>
                <a:spcPct val="100000"/>
              </a:lnSpc>
              <a:spcBef>
                <a:spcPts val="0"/>
              </a:spcBef>
              <a:spcAft>
                <a:spcPts val="1200"/>
              </a:spcAft>
              <a:buClrTx/>
              <a:buSzTx/>
              <a:buFontTx/>
              <a:buNone/>
              <a:tabLst/>
              <a:defRPr/>
            </a:pPr>
            <a:r>
              <a:rPr kumimoji="0" lang="fi-FI" sz="2400" b="0" i="0" u="none" strike="noStrike" kern="1200" cap="none" spc="0" normalizeH="0" baseline="0" noProof="0" dirty="0">
                <a:ln>
                  <a:noFill/>
                </a:ln>
                <a:solidFill>
                  <a:srgbClr val="DF2A21"/>
                </a:solidFill>
                <a:effectLst/>
                <a:uLnTx/>
                <a:uFillTx/>
                <a:latin typeface="Calibri"/>
                <a:ea typeface="+mn-ea"/>
                <a:cs typeface="+mn-cs"/>
              </a:rPr>
              <a:t>Näkemyksellinen kumppani ja muutoksen mahdollistaja</a:t>
            </a:r>
          </a:p>
        </p:txBody>
      </p:sp>
    </p:spTree>
    <p:extLst>
      <p:ext uri="{BB962C8B-B14F-4D97-AF65-F5344CB8AC3E}">
        <p14:creationId xmlns:p14="http://schemas.microsoft.com/office/powerpoint/2010/main" val="11254704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3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25C90-8152-4C6A-BCCF-FE677B035ADC}"/>
              </a:ext>
            </a:extLst>
          </p:cNvPr>
          <p:cNvSpPr>
            <a:spLocks noGrp="1"/>
          </p:cNvSpPr>
          <p:nvPr>
            <p:ph type="title"/>
          </p:nvPr>
        </p:nvSpPr>
        <p:spPr/>
        <p:txBody>
          <a:bodyPr/>
          <a:lstStyle/>
          <a:p>
            <a:r>
              <a:rPr lang="fi-FI" dirty="0" err="1"/>
              <a:t>Enhancing</a:t>
            </a:r>
            <a:r>
              <a:rPr lang="fi-FI" dirty="0"/>
              <a:t> </a:t>
            </a:r>
            <a:r>
              <a:rPr lang="fi-FI" dirty="0" err="1"/>
              <a:t>customer</a:t>
            </a:r>
            <a:r>
              <a:rPr lang="fi-FI" dirty="0"/>
              <a:t> </a:t>
            </a:r>
            <a:r>
              <a:rPr lang="fi-FI" dirty="0" err="1"/>
              <a:t>experience</a:t>
            </a:r>
            <a:endParaRPr lang="fi-FI" dirty="0"/>
          </a:p>
        </p:txBody>
      </p:sp>
      <p:sp>
        <p:nvSpPr>
          <p:cNvPr id="3" name="Content Placeholder 2">
            <a:extLst>
              <a:ext uri="{FF2B5EF4-FFF2-40B4-BE49-F238E27FC236}">
                <a16:creationId xmlns:a16="http://schemas.microsoft.com/office/drawing/2014/main" id="{7915C1CD-6E6D-490C-90A0-8191D720239D}"/>
              </a:ext>
            </a:extLst>
          </p:cNvPr>
          <p:cNvSpPr>
            <a:spLocks noGrp="1"/>
          </p:cNvSpPr>
          <p:nvPr>
            <p:ph idx="1"/>
          </p:nvPr>
        </p:nvSpPr>
        <p:spPr/>
        <p:txBody>
          <a:bodyPr>
            <a:normAutofit/>
          </a:bodyPr>
          <a:lstStyle/>
          <a:p>
            <a:r>
              <a:rPr lang="en-US" b="1" dirty="0"/>
              <a:t>Enhancing customer experience.</a:t>
            </a:r>
            <a:r>
              <a:rPr lang="en-US" dirty="0"/>
              <a:t> K Group serves multiple different B2B customer segments from one man contractors to big industry and infrastructure customers to retailers. Supporting the different customer needs from for example construction project’s designers and sourcing before the actual work starts until project’s documentation in the end, can help the customer save time and make better design choices. K Group has vast knowledge about the products, but they want to utilize it better combined with a vast amount of customer insights to serve the customers by offering not just products, but solutions to customers’ underlying problems and needs provided with easy access in all different touchpoints from retail to digital with different logistic options.</a:t>
            </a:r>
          </a:p>
          <a:p>
            <a:endParaRPr lang="en-US" dirty="0"/>
          </a:p>
          <a:p>
            <a:r>
              <a:rPr lang="en-US" dirty="0"/>
              <a:t>Source: www.industryhack.com</a:t>
            </a:r>
          </a:p>
          <a:p>
            <a:endParaRPr lang="fi-FI" dirty="0"/>
          </a:p>
        </p:txBody>
      </p:sp>
    </p:spTree>
    <p:extLst>
      <p:ext uri="{BB962C8B-B14F-4D97-AF65-F5344CB8AC3E}">
        <p14:creationId xmlns:p14="http://schemas.microsoft.com/office/powerpoint/2010/main" val="16793380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2B113-7606-48DB-A5E1-53CCF9378D36}"/>
              </a:ext>
            </a:extLst>
          </p:cNvPr>
          <p:cNvSpPr>
            <a:spLocks noGrp="1"/>
          </p:cNvSpPr>
          <p:nvPr>
            <p:ph type="title"/>
          </p:nvPr>
        </p:nvSpPr>
        <p:spPr/>
        <p:txBody>
          <a:bodyPr/>
          <a:lstStyle/>
          <a:p>
            <a:r>
              <a:rPr lang="fi-FI" dirty="0" err="1"/>
              <a:t>Creating</a:t>
            </a:r>
            <a:r>
              <a:rPr lang="fi-FI" dirty="0"/>
              <a:t> </a:t>
            </a:r>
            <a:r>
              <a:rPr lang="fi-FI" dirty="0" err="1"/>
              <a:t>more</a:t>
            </a:r>
            <a:r>
              <a:rPr lang="fi-FI" dirty="0"/>
              <a:t> </a:t>
            </a:r>
            <a:r>
              <a:rPr lang="fi-FI" dirty="0" err="1"/>
              <a:t>time</a:t>
            </a:r>
            <a:r>
              <a:rPr lang="fi-FI" dirty="0"/>
              <a:t> for </a:t>
            </a:r>
            <a:r>
              <a:rPr lang="fi-FI" dirty="0" err="1"/>
              <a:t>work</a:t>
            </a:r>
            <a:endParaRPr lang="fi-FI" dirty="0"/>
          </a:p>
        </p:txBody>
      </p:sp>
      <p:sp>
        <p:nvSpPr>
          <p:cNvPr id="3" name="Content Placeholder 2">
            <a:extLst>
              <a:ext uri="{FF2B5EF4-FFF2-40B4-BE49-F238E27FC236}">
                <a16:creationId xmlns:a16="http://schemas.microsoft.com/office/drawing/2014/main" id="{FCD9BFDA-5A2D-4288-BBC9-486632EEEEF6}"/>
              </a:ext>
            </a:extLst>
          </p:cNvPr>
          <p:cNvSpPr>
            <a:spLocks noGrp="1"/>
          </p:cNvSpPr>
          <p:nvPr>
            <p:ph idx="1"/>
          </p:nvPr>
        </p:nvSpPr>
        <p:spPr/>
        <p:txBody>
          <a:bodyPr/>
          <a:lstStyle/>
          <a:p>
            <a:r>
              <a:rPr lang="en-US" b="1" dirty="0"/>
              <a:t>Creating more time for work during the construction project</a:t>
            </a:r>
            <a:r>
              <a:rPr lang="en-US" dirty="0"/>
              <a:t>. For K Group’s customers, such as construction companies and their subcontractors, it is crucial to effectively plan their work before, during and after the project and especially in the construction site so that people, machines and products are in the right place at the right time, and building professionals can concentrate on doing their actual work. Ensuring that information, people and material flows are planned and managed has huge potential to increase efficiencies throughout the construction project. Providing or being a part of a service platform could enhance the project flows immensely in the construction ecosystem.</a:t>
            </a:r>
          </a:p>
          <a:p>
            <a:endParaRPr lang="en-US" dirty="0"/>
          </a:p>
          <a:p>
            <a:r>
              <a:rPr lang="en-US" dirty="0"/>
              <a:t>Source: www.industryhack.com</a:t>
            </a:r>
          </a:p>
          <a:p>
            <a:endParaRPr lang="fi-FI" dirty="0"/>
          </a:p>
        </p:txBody>
      </p:sp>
    </p:spTree>
    <p:extLst>
      <p:ext uri="{BB962C8B-B14F-4D97-AF65-F5344CB8AC3E}">
        <p14:creationId xmlns:p14="http://schemas.microsoft.com/office/powerpoint/2010/main" val="4171036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BE970-09E8-493D-88B6-9603CA315896}"/>
              </a:ext>
            </a:extLst>
          </p:cNvPr>
          <p:cNvSpPr>
            <a:spLocks noGrp="1"/>
          </p:cNvSpPr>
          <p:nvPr>
            <p:ph type="title"/>
          </p:nvPr>
        </p:nvSpPr>
        <p:spPr/>
        <p:txBody>
          <a:bodyPr/>
          <a:lstStyle/>
          <a:p>
            <a:r>
              <a:rPr lang="fi-FI" dirty="0"/>
              <a:t>AI at home</a:t>
            </a:r>
          </a:p>
        </p:txBody>
      </p:sp>
      <p:sp>
        <p:nvSpPr>
          <p:cNvPr id="3" name="Content Placeholder 2">
            <a:extLst>
              <a:ext uri="{FF2B5EF4-FFF2-40B4-BE49-F238E27FC236}">
                <a16:creationId xmlns:a16="http://schemas.microsoft.com/office/drawing/2014/main" id="{C912A618-BD86-4A3C-8C6E-FD2678CD6882}"/>
              </a:ext>
            </a:extLst>
          </p:cNvPr>
          <p:cNvSpPr>
            <a:spLocks noGrp="1"/>
          </p:cNvSpPr>
          <p:nvPr>
            <p:ph idx="1"/>
          </p:nvPr>
        </p:nvSpPr>
        <p:spPr/>
        <p:txBody>
          <a:bodyPr vert="horz" lIns="91440" tIns="45720" rIns="91440" bIns="45720" rtlCol="0" anchor="t">
            <a:normAutofit/>
          </a:bodyPr>
          <a:lstStyle/>
          <a:p>
            <a:r>
              <a:rPr lang="en-US" dirty="0"/>
              <a:t>Through the innovation challenge, we are looking for novel AI-assisted services for customers’ homes. The solutions could be designed for any form of living or type of homes, as long as they are targeted to the </a:t>
            </a:r>
            <a:r>
              <a:rPr lang="en-US" u="sng" dirty="0"/>
              <a:t>consumer market</a:t>
            </a:r>
            <a:r>
              <a:rPr lang="en-US" dirty="0"/>
              <a:t>, and are based on the use of an AI assistant (for example Amazon’s Alexa).</a:t>
            </a:r>
          </a:p>
          <a:p>
            <a:endParaRPr lang="en-US" dirty="0"/>
          </a:p>
          <a:p>
            <a:r>
              <a:rPr lang="en-US" dirty="0"/>
              <a:t>Source: </a:t>
            </a:r>
            <a:r>
              <a:rPr lang="en-US" dirty="0">
                <a:hlinkClick r:id="rId2"/>
              </a:rPr>
              <a:t>www.industryhack.com</a:t>
            </a:r>
            <a:endParaRPr lang="en-US" dirty="0"/>
          </a:p>
          <a:p>
            <a:endParaRPr lang="fi-FI" dirty="0"/>
          </a:p>
          <a:p>
            <a:r>
              <a:rPr lang="en-US" dirty="0">
                <a:hlinkClick r:id="rId3"/>
              </a:rPr>
              <a:t>https://opensource.com/life/17/12/home-automation-tools</a:t>
            </a:r>
            <a:endParaRPr lang="en-US" dirty="0">
              <a:solidFill>
                <a:srgbClr val="3F3F3F"/>
              </a:solidFill>
            </a:endParaRPr>
          </a:p>
          <a:p>
            <a:endParaRPr lang="en-US" dirty="0"/>
          </a:p>
        </p:txBody>
      </p:sp>
    </p:spTree>
    <p:extLst>
      <p:ext uri="{BB962C8B-B14F-4D97-AF65-F5344CB8AC3E}">
        <p14:creationId xmlns:p14="http://schemas.microsoft.com/office/powerpoint/2010/main" val="4210650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2BFF0-C920-46CF-8E46-19CFFF2395FB}"/>
              </a:ext>
            </a:extLst>
          </p:cNvPr>
          <p:cNvSpPr>
            <a:spLocks noGrp="1"/>
          </p:cNvSpPr>
          <p:nvPr>
            <p:ph type="title"/>
          </p:nvPr>
        </p:nvSpPr>
        <p:spPr>
          <a:xfrm>
            <a:off x="571499" y="345600"/>
            <a:ext cx="8008975" cy="579646"/>
          </a:xfrm>
        </p:spPr>
        <p:txBody>
          <a:bodyPr/>
          <a:lstStyle/>
          <a:p>
            <a:r>
              <a:rPr lang="fi-FI" dirty="0" err="1"/>
              <a:t>Robotics</a:t>
            </a:r>
            <a:endParaRPr lang="fi-FI" dirty="0"/>
          </a:p>
        </p:txBody>
      </p:sp>
      <p:sp>
        <p:nvSpPr>
          <p:cNvPr id="3" name="Text Placeholder 2">
            <a:extLst>
              <a:ext uri="{FF2B5EF4-FFF2-40B4-BE49-F238E27FC236}">
                <a16:creationId xmlns:a16="http://schemas.microsoft.com/office/drawing/2014/main" id="{C659F0D2-6F2A-4D4B-9C06-70504CFF28A3}"/>
              </a:ext>
            </a:extLst>
          </p:cNvPr>
          <p:cNvSpPr>
            <a:spLocks noGrp="1"/>
          </p:cNvSpPr>
          <p:nvPr>
            <p:ph type="body" sz="quarter" idx="10"/>
          </p:nvPr>
        </p:nvSpPr>
        <p:spPr/>
        <p:txBody>
          <a:bodyPr vert="horz" lIns="91440" tIns="45720" rIns="91440" bIns="45720" rtlCol="0" anchor="t">
            <a:normAutofit/>
          </a:bodyPr>
          <a:lstStyle/>
          <a:p>
            <a:r>
              <a:rPr lang="fi-FI" dirty="0"/>
              <a:t>Can </a:t>
            </a:r>
            <a:r>
              <a:rPr lang="fi-FI" dirty="0" err="1"/>
              <a:t>you</a:t>
            </a:r>
            <a:r>
              <a:rPr lang="fi-FI" dirty="0"/>
              <a:t> </a:t>
            </a:r>
            <a:r>
              <a:rPr lang="fi-FI" dirty="0" err="1"/>
              <a:t>think</a:t>
            </a:r>
            <a:r>
              <a:rPr lang="fi-FI" dirty="0"/>
              <a:t> </a:t>
            </a:r>
            <a:r>
              <a:rPr lang="fi-FI" dirty="0" err="1"/>
              <a:t>any</a:t>
            </a:r>
            <a:r>
              <a:rPr lang="fi-FI" dirty="0"/>
              <a:t> </a:t>
            </a:r>
            <a:r>
              <a:rPr lang="fi-FI" dirty="0" err="1"/>
              <a:t>use</a:t>
            </a:r>
            <a:r>
              <a:rPr lang="fi-FI" dirty="0"/>
              <a:t> </a:t>
            </a:r>
            <a:r>
              <a:rPr lang="fi-FI" dirty="0" err="1"/>
              <a:t>cases</a:t>
            </a:r>
            <a:r>
              <a:rPr lang="fi-FI" dirty="0"/>
              <a:t> for a </a:t>
            </a:r>
            <a:r>
              <a:rPr lang="fi-FI" dirty="0" err="1"/>
              <a:t>robotics</a:t>
            </a:r>
            <a:r>
              <a:rPr lang="fi-FI" dirty="0"/>
              <a:t>?</a:t>
            </a:r>
          </a:p>
          <a:p>
            <a:r>
              <a:rPr lang="fi-FI" dirty="0" err="1"/>
              <a:t>Do</a:t>
            </a:r>
            <a:r>
              <a:rPr lang="fi-FI" dirty="0"/>
              <a:t> </a:t>
            </a:r>
            <a:r>
              <a:rPr lang="fi-FI" dirty="0" err="1"/>
              <a:t>you</a:t>
            </a:r>
            <a:r>
              <a:rPr lang="fi-FI" dirty="0"/>
              <a:t> </a:t>
            </a:r>
            <a:r>
              <a:rPr lang="fi-FI" dirty="0" err="1"/>
              <a:t>know</a:t>
            </a:r>
            <a:r>
              <a:rPr lang="fi-FI" dirty="0"/>
              <a:t> </a:t>
            </a:r>
            <a:r>
              <a:rPr lang="fi-FI" dirty="0" err="1"/>
              <a:t>that</a:t>
            </a:r>
            <a:r>
              <a:rPr lang="fi-FI" dirty="0"/>
              <a:t> </a:t>
            </a:r>
            <a:r>
              <a:rPr lang="fi-FI" dirty="0" err="1"/>
              <a:t>robots</a:t>
            </a:r>
            <a:r>
              <a:rPr lang="fi-FI" dirty="0"/>
              <a:t> </a:t>
            </a:r>
            <a:r>
              <a:rPr lang="fi-FI" dirty="0" err="1"/>
              <a:t>consume</a:t>
            </a:r>
            <a:r>
              <a:rPr lang="fi-FI" dirty="0"/>
              <a:t> </a:t>
            </a:r>
            <a:r>
              <a:rPr lang="fi-FI" dirty="0" err="1"/>
              <a:t>API´s</a:t>
            </a:r>
            <a:r>
              <a:rPr lang="fi-FI" dirty="0"/>
              <a:t>?</a:t>
            </a:r>
          </a:p>
          <a:p>
            <a:r>
              <a:rPr lang="fi-FI" dirty="0"/>
              <a:t>How </a:t>
            </a:r>
            <a:r>
              <a:rPr lang="fi-FI" dirty="0" err="1"/>
              <a:t>about</a:t>
            </a:r>
            <a:r>
              <a:rPr lang="fi-FI" dirty="0"/>
              <a:t> </a:t>
            </a:r>
            <a:r>
              <a:rPr lang="fi-FI" dirty="0" err="1"/>
              <a:t>health</a:t>
            </a:r>
            <a:r>
              <a:rPr lang="fi-FI" dirty="0"/>
              <a:t> </a:t>
            </a:r>
            <a:r>
              <a:rPr lang="fi-FI" dirty="0" err="1"/>
              <a:t>sector</a:t>
            </a:r>
            <a:r>
              <a:rPr lang="fi-FI" dirty="0"/>
              <a:t>? </a:t>
            </a:r>
            <a:r>
              <a:rPr lang="fi-FI" dirty="0" err="1"/>
              <a:t>Check</a:t>
            </a:r>
            <a:r>
              <a:rPr lang="fi-FI" dirty="0"/>
              <a:t>-in in </a:t>
            </a:r>
            <a:r>
              <a:rPr lang="fi-FI" dirty="0" err="1"/>
              <a:t>public</a:t>
            </a:r>
            <a:r>
              <a:rPr lang="fi-FI" dirty="0"/>
              <a:t> </a:t>
            </a:r>
            <a:r>
              <a:rPr lang="fi-FI" dirty="0" err="1"/>
              <a:t>health</a:t>
            </a:r>
            <a:r>
              <a:rPr lang="fi-FI" dirty="0"/>
              <a:t> </a:t>
            </a:r>
            <a:r>
              <a:rPr lang="fi-FI" dirty="0" err="1"/>
              <a:t>care</a:t>
            </a:r>
            <a:r>
              <a:rPr lang="fi-FI" dirty="0"/>
              <a:t> </a:t>
            </a:r>
            <a:r>
              <a:rPr lang="fi-FI" dirty="0" err="1"/>
              <a:t>with</a:t>
            </a:r>
            <a:r>
              <a:rPr lang="fi-FI" dirty="0"/>
              <a:t> kela </a:t>
            </a:r>
            <a:r>
              <a:rPr lang="fi-FI" dirty="0" err="1"/>
              <a:t>card</a:t>
            </a:r>
            <a:r>
              <a:rPr lang="fi-FI" dirty="0"/>
              <a:t>?</a:t>
            </a:r>
          </a:p>
          <a:p>
            <a:r>
              <a:rPr lang="fi-FI" dirty="0"/>
              <a:t>Info </a:t>
            </a:r>
            <a:r>
              <a:rPr lang="fi-FI" dirty="0" err="1"/>
              <a:t>services</a:t>
            </a:r>
            <a:r>
              <a:rPr lang="fi-FI" dirty="0"/>
              <a:t> in </a:t>
            </a:r>
            <a:r>
              <a:rPr lang="fi-FI" dirty="0" err="1"/>
              <a:t>public</a:t>
            </a:r>
            <a:r>
              <a:rPr lang="fi-FI" dirty="0"/>
              <a:t> </a:t>
            </a:r>
            <a:r>
              <a:rPr lang="fi-FI" dirty="0" err="1"/>
              <a:t>buildings</a:t>
            </a:r>
            <a:r>
              <a:rPr lang="fi-FI" dirty="0"/>
              <a:t> </a:t>
            </a:r>
            <a:r>
              <a:rPr lang="fi-FI" dirty="0" err="1"/>
              <a:t>or</a:t>
            </a:r>
            <a:r>
              <a:rPr lang="fi-FI" dirty="0"/>
              <a:t> some </a:t>
            </a:r>
            <a:r>
              <a:rPr lang="fi-FI" dirty="0" err="1"/>
              <a:t>other</a:t>
            </a:r>
            <a:r>
              <a:rPr lang="fi-FI" dirty="0"/>
              <a:t> </a:t>
            </a:r>
            <a:r>
              <a:rPr lang="fi-FI" dirty="0" err="1"/>
              <a:t>locations</a:t>
            </a:r>
            <a:r>
              <a:rPr lang="fi-FI" dirty="0"/>
              <a:t>?</a:t>
            </a:r>
          </a:p>
          <a:p>
            <a:r>
              <a:rPr lang="fi-FI" dirty="0" err="1"/>
              <a:t>Ticketing</a:t>
            </a:r>
            <a:r>
              <a:rPr lang="fi-FI" dirty="0"/>
              <a:t> </a:t>
            </a:r>
            <a:r>
              <a:rPr lang="fi-FI" dirty="0" err="1"/>
              <a:t>services</a:t>
            </a:r>
            <a:r>
              <a:rPr lang="fi-FI" dirty="0"/>
              <a:t> </a:t>
            </a:r>
            <a:r>
              <a:rPr lang="fi-FI" dirty="0" err="1"/>
              <a:t>maybe</a:t>
            </a:r>
            <a:r>
              <a:rPr lang="fi-FI" dirty="0"/>
              <a:t>?</a:t>
            </a:r>
          </a:p>
          <a:p>
            <a:endParaRPr lang="fi-FI" dirty="0"/>
          </a:p>
          <a:p>
            <a:r>
              <a:rPr lang="fi-FI">
                <a:hlinkClick r:id="rId2"/>
              </a:rPr>
              <a:t>https://opensource.com/life/16/4/open-source-robotics-projects</a:t>
            </a:r>
          </a:p>
          <a:p>
            <a:endParaRPr lang="fi-FI"/>
          </a:p>
          <a:p>
            <a:endParaRPr lang="fi-FI"/>
          </a:p>
        </p:txBody>
      </p:sp>
    </p:spTree>
    <p:extLst>
      <p:ext uri="{BB962C8B-B14F-4D97-AF65-F5344CB8AC3E}">
        <p14:creationId xmlns:p14="http://schemas.microsoft.com/office/powerpoint/2010/main" val="35289780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71131-C747-4F7A-BE93-50B595BE39EF}"/>
              </a:ext>
            </a:extLst>
          </p:cNvPr>
          <p:cNvSpPr>
            <a:spLocks noGrp="1"/>
          </p:cNvSpPr>
          <p:nvPr>
            <p:ph type="title"/>
          </p:nvPr>
        </p:nvSpPr>
        <p:spPr>
          <a:xfrm>
            <a:off x="571499" y="345600"/>
            <a:ext cx="8008975" cy="579646"/>
          </a:xfrm>
        </p:spPr>
        <p:txBody>
          <a:bodyPr/>
          <a:lstStyle/>
          <a:p>
            <a:r>
              <a:rPr lang="fi-FI" dirty="0" err="1"/>
              <a:t>Tone</a:t>
            </a:r>
            <a:r>
              <a:rPr lang="fi-FI" dirty="0"/>
              <a:t> of </a:t>
            </a:r>
            <a:r>
              <a:rPr lang="fi-FI" dirty="0" err="1"/>
              <a:t>voice</a:t>
            </a:r>
            <a:r>
              <a:rPr lang="fi-FI" dirty="0"/>
              <a:t> </a:t>
            </a:r>
            <a:r>
              <a:rPr lang="fi-FI" dirty="0" err="1"/>
              <a:t>analyser</a:t>
            </a:r>
            <a:endParaRPr lang="fi-FI" dirty="0"/>
          </a:p>
        </p:txBody>
      </p:sp>
      <p:sp>
        <p:nvSpPr>
          <p:cNvPr id="3" name="Text Placeholder 2">
            <a:extLst>
              <a:ext uri="{FF2B5EF4-FFF2-40B4-BE49-F238E27FC236}">
                <a16:creationId xmlns:a16="http://schemas.microsoft.com/office/drawing/2014/main" id="{DB646747-2F26-4B7E-8CA7-F31CB4619DA2}"/>
              </a:ext>
            </a:extLst>
          </p:cNvPr>
          <p:cNvSpPr>
            <a:spLocks noGrp="1"/>
          </p:cNvSpPr>
          <p:nvPr>
            <p:ph type="body" sz="quarter" idx="10"/>
          </p:nvPr>
        </p:nvSpPr>
        <p:spPr/>
        <p:txBody>
          <a:bodyPr/>
          <a:lstStyle/>
          <a:p>
            <a:r>
              <a:rPr lang="fi-FI" dirty="0"/>
              <a:t>In </a:t>
            </a:r>
            <a:r>
              <a:rPr lang="fi-FI" dirty="0" err="1"/>
              <a:t>which</a:t>
            </a:r>
            <a:r>
              <a:rPr lang="fi-FI" dirty="0"/>
              <a:t> </a:t>
            </a:r>
            <a:r>
              <a:rPr lang="fi-FI" dirty="0" err="1"/>
              <a:t>applications</a:t>
            </a:r>
            <a:r>
              <a:rPr lang="fi-FI" dirty="0"/>
              <a:t> a </a:t>
            </a:r>
            <a:r>
              <a:rPr lang="fi-FI" dirty="0" err="1"/>
              <a:t>tone</a:t>
            </a:r>
            <a:r>
              <a:rPr lang="fi-FI" dirty="0"/>
              <a:t> of </a:t>
            </a:r>
            <a:r>
              <a:rPr lang="fi-FI" dirty="0" err="1"/>
              <a:t>voice</a:t>
            </a:r>
            <a:r>
              <a:rPr lang="fi-FI" dirty="0"/>
              <a:t> </a:t>
            </a:r>
            <a:r>
              <a:rPr lang="fi-FI" dirty="0" err="1"/>
              <a:t>analyser</a:t>
            </a:r>
            <a:r>
              <a:rPr lang="fi-FI" dirty="0"/>
              <a:t> </a:t>
            </a:r>
            <a:r>
              <a:rPr lang="fi-FI" dirty="0" err="1"/>
              <a:t>would</a:t>
            </a:r>
            <a:r>
              <a:rPr lang="fi-FI" dirty="0"/>
              <a:t> help a </a:t>
            </a:r>
            <a:r>
              <a:rPr lang="fi-FI" dirty="0" err="1"/>
              <a:t>user</a:t>
            </a:r>
            <a:r>
              <a:rPr lang="fi-FI" dirty="0"/>
              <a:t>? </a:t>
            </a:r>
          </a:p>
          <a:p>
            <a:r>
              <a:rPr lang="fi-FI" dirty="0"/>
              <a:t>How </a:t>
            </a:r>
            <a:r>
              <a:rPr lang="fi-FI" dirty="0" err="1"/>
              <a:t>about</a:t>
            </a:r>
            <a:r>
              <a:rPr lang="fi-FI" dirty="0"/>
              <a:t> </a:t>
            </a:r>
            <a:r>
              <a:rPr lang="fi-FI" dirty="0" err="1"/>
              <a:t>customer</a:t>
            </a:r>
            <a:r>
              <a:rPr lang="fi-FI" dirty="0"/>
              <a:t> </a:t>
            </a:r>
            <a:r>
              <a:rPr lang="fi-FI" dirty="0" err="1"/>
              <a:t>service</a:t>
            </a:r>
            <a:r>
              <a:rPr lang="fi-FI" dirty="0"/>
              <a:t> </a:t>
            </a:r>
            <a:r>
              <a:rPr lang="fi-FI" dirty="0" err="1"/>
              <a:t>desks</a:t>
            </a:r>
            <a:r>
              <a:rPr lang="fi-FI" dirty="0"/>
              <a:t>?</a:t>
            </a:r>
          </a:p>
          <a:p>
            <a:pPr marL="0" indent="0">
              <a:buNone/>
            </a:pPr>
            <a:endParaRPr lang="fi-FI" dirty="0"/>
          </a:p>
          <a:p>
            <a:r>
              <a:rPr lang="en-US" altLang="fi-FI" dirty="0">
                <a:solidFill>
                  <a:schemeClr val="tx1"/>
                </a:solidFill>
                <a:latin typeface="Segoe UI" panose="020B0502040204020203" pitchFamily="34" charset="0"/>
                <a:cs typeface="Segoe UI" panose="020B0502040204020203" pitchFamily="34" charset="0"/>
                <a:hlinkClick r:id="rId2"/>
              </a:rPr>
              <a:t>http://ecc.ibm.com/case-study/us-en/ECCF-ASC12427USEN</a:t>
            </a:r>
            <a:endParaRPr lang="en-US" altLang="fi-FI" dirty="0">
              <a:solidFill>
                <a:schemeClr val="tx1"/>
              </a:solidFill>
              <a:latin typeface="Segoe UI" panose="020B0502040204020203" pitchFamily="34" charset="0"/>
              <a:cs typeface="Segoe UI" panose="020B0502040204020203" pitchFamily="34" charset="0"/>
            </a:endParaRPr>
          </a:p>
          <a:p>
            <a:pPr marL="0" indent="0">
              <a:buNone/>
            </a:pPr>
            <a:endParaRPr lang="fi-FI" dirty="0"/>
          </a:p>
          <a:p>
            <a:endParaRPr lang="fi-FI" dirty="0"/>
          </a:p>
        </p:txBody>
      </p:sp>
    </p:spTree>
    <p:extLst>
      <p:ext uri="{BB962C8B-B14F-4D97-AF65-F5344CB8AC3E}">
        <p14:creationId xmlns:p14="http://schemas.microsoft.com/office/powerpoint/2010/main" val="41778671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D27FC-91F3-4DB5-8975-9E654638B7C7}"/>
              </a:ext>
            </a:extLst>
          </p:cNvPr>
          <p:cNvSpPr>
            <a:spLocks noGrp="1"/>
          </p:cNvSpPr>
          <p:nvPr>
            <p:ph type="title"/>
          </p:nvPr>
        </p:nvSpPr>
        <p:spPr>
          <a:xfrm>
            <a:off x="571499" y="345600"/>
            <a:ext cx="8008975" cy="579646"/>
          </a:xfrm>
        </p:spPr>
        <p:txBody>
          <a:bodyPr/>
          <a:lstStyle/>
          <a:p>
            <a:r>
              <a:rPr lang="fi-FI" dirty="0" err="1"/>
              <a:t>Predictive</a:t>
            </a:r>
            <a:r>
              <a:rPr lang="fi-FI" dirty="0"/>
              <a:t> </a:t>
            </a:r>
            <a:r>
              <a:rPr lang="fi-FI" dirty="0" err="1"/>
              <a:t>analysis</a:t>
            </a:r>
            <a:r>
              <a:rPr lang="fi-FI" dirty="0"/>
              <a:t> and </a:t>
            </a:r>
            <a:r>
              <a:rPr lang="fi-FI" dirty="0" err="1"/>
              <a:t>visual</a:t>
            </a:r>
            <a:r>
              <a:rPr lang="fi-FI" dirty="0"/>
              <a:t> </a:t>
            </a:r>
            <a:r>
              <a:rPr lang="fi-FI" dirty="0" err="1"/>
              <a:t>recognition</a:t>
            </a:r>
            <a:endParaRPr lang="fi-FI" dirty="0"/>
          </a:p>
        </p:txBody>
      </p:sp>
      <p:sp>
        <p:nvSpPr>
          <p:cNvPr id="3" name="Text Placeholder 2">
            <a:extLst>
              <a:ext uri="{FF2B5EF4-FFF2-40B4-BE49-F238E27FC236}">
                <a16:creationId xmlns:a16="http://schemas.microsoft.com/office/drawing/2014/main" id="{D5A28A0A-415E-496D-AE50-54633E7F9A8F}"/>
              </a:ext>
            </a:extLst>
          </p:cNvPr>
          <p:cNvSpPr>
            <a:spLocks noGrp="1"/>
          </p:cNvSpPr>
          <p:nvPr>
            <p:ph type="body" sz="quarter" idx="10"/>
          </p:nvPr>
        </p:nvSpPr>
        <p:spPr>
          <a:xfrm>
            <a:off x="571499" y="1314450"/>
            <a:ext cx="8008938" cy="3135313"/>
          </a:xfrm>
        </p:spPr>
        <p:txBody>
          <a:bodyPr vert="horz" lIns="91440" tIns="45720" rIns="91440" bIns="45720" rtlCol="0" anchor="t">
            <a:normAutofit/>
          </a:bodyPr>
          <a:lstStyle/>
          <a:p>
            <a:r>
              <a:rPr lang="fi-FI" dirty="0" err="1"/>
              <a:t>Combine</a:t>
            </a:r>
            <a:r>
              <a:rPr lang="fi-FI" dirty="0"/>
              <a:t> </a:t>
            </a:r>
            <a:r>
              <a:rPr lang="fi-FI" dirty="0" err="1"/>
              <a:t>visual</a:t>
            </a:r>
            <a:r>
              <a:rPr lang="fi-FI" dirty="0"/>
              <a:t> </a:t>
            </a:r>
            <a:r>
              <a:rPr lang="fi-FI" dirty="0" err="1"/>
              <a:t>recognition</a:t>
            </a:r>
            <a:r>
              <a:rPr lang="fi-FI" dirty="0"/>
              <a:t> and </a:t>
            </a:r>
            <a:r>
              <a:rPr lang="fi-FI" dirty="0" err="1"/>
              <a:t>predictive</a:t>
            </a:r>
            <a:r>
              <a:rPr lang="fi-FI" dirty="0"/>
              <a:t> </a:t>
            </a:r>
            <a:r>
              <a:rPr lang="fi-FI" dirty="0" err="1"/>
              <a:t>analysis</a:t>
            </a:r>
            <a:r>
              <a:rPr lang="fi-FI" dirty="0"/>
              <a:t> in </a:t>
            </a:r>
            <a:r>
              <a:rPr lang="fi-FI" dirty="0" err="1"/>
              <a:t>enhancing</a:t>
            </a:r>
            <a:r>
              <a:rPr lang="fi-FI" dirty="0"/>
              <a:t> </a:t>
            </a:r>
            <a:r>
              <a:rPr lang="fi-FI" dirty="0" err="1"/>
              <a:t>customer</a:t>
            </a:r>
            <a:r>
              <a:rPr lang="fi-FI" dirty="0"/>
              <a:t> </a:t>
            </a:r>
            <a:r>
              <a:rPr lang="fi-FI" dirty="0" err="1"/>
              <a:t>service</a:t>
            </a:r>
            <a:r>
              <a:rPr lang="fi-FI"/>
              <a:t> </a:t>
            </a:r>
          </a:p>
          <a:p>
            <a:endParaRPr lang="fi-FI"/>
          </a:p>
          <a:p>
            <a:endParaRPr lang="fi-FI"/>
          </a:p>
          <a:p>
            <a:r>
              <a:rPr lang="fi-FI">
                <a:hlinkClick r:id="rId2"/>
              </a:rPr>
              <a:t>https://www.ibm.com/watson/services/visual-recognition/</a:t>
            </a:r>
          </a:p>
          <a:p>
            <a:r>
              <a:rPr lang="fi-FI">
                <a:hlinkClick r:id="rId3"/>
              </a:rPr>
              <a:t>https://www.digitaltrends.com/computing/facebook-open-source-image-ai/</a:t>
            </a:r>
            <a:endParaRPr lang="fi-FI"/>
          </a:p>
          <a:p>
            <a:r>
              <a:rPr lang="fi-FI">
                <a:hlinkClick r:id="rId4"/>
              </a:rPr>
              <a:t>https://www.tensorflow.org/tutorials/image_recognition</a:t>
            </a:r>
            <a:endParaRPr lang="fi-FI"/>
          </a:p>
          <a:p>
            <a:endParaRPr lang="fi-FI"/>
          </a:p>
          <a:p>
            <a:endParaRPr lang="fi-FI"/>
          </a:p>
          <a:p>
            <a:endParaRPr lang="fi-FI" dirty="0"/>
          </a:p>
        </p:txBody>
      </p:sp>
    </p:spTree>
    <p:extLst>
      <p:ext uri="{BB962C8B-B14F-4D97-AF65-F5344CB8AC3E}">
        <p14:creationId xmlns:p14="http://schemas.microsoft.com/office/powerpoint/2010/main" val="20187059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6311F-3096-4054-B99B-2BCA0C8E333A}"/>
              </a:ext>
            </a:extLst>
          </p:cNvPr>
          <p:cNvSpPr>
            <a:spLocks noGrp="1"/>
          </p:cNvSpPr>
          <p:nvPr>
            <p:ph type="title"/>
          </p:nvPr>
        </p:nvSpPr>
        <p:spPr>
          <a:xfrm>
            <a:off x="571499" y="345600"/>
            <a:ext cx="8008975" cy="579646"/>
          </a:xfrm>
        </p:spPr>
        <p:txBody>
          <a:bodyPr/>
          <a:lstStyle/>
          <a:p>
            <a:r>
              <a:rPr lang="fi-FI" dirty="0"/>
              <a:t>IoT and </a:t>
            </a:r>
            <a:r>
              <a:rPr lang="fi-FI" dirty="0" err="1"/>
              <a:t>commerce</a:t>
            </a:r>
            <a:endParaRPr lang="fi-FI" dirty="0"/>
          </a:p>
        </p:txBody>
      </p:sp>
      <p:sp>
        <p:nvSpPr>
          <p:cNvPr id="3" name="Text Placeholder 2">
            <a:extLst>
              <a:ext uri="{FF2B5EF4-FFF2-40B4-BE49-F238E27FC236}">
                <a16:creationId xmlns:a16="http://schemas.microsoft.com/office/drawing/2014/main" id="{25810379-5F43-4970-8B7E-93C9E5FC81C1}"/>
              </a:ext>
            </a:extLst>
          </p:cNvPr>
          <p:cNvSpPr>
            <a:spLocks noGrp="1"/>
          </p:cNvSpPr>
          <p:nvPr>
            <p:ph type="body" sz="quarter" idx="10"/>
          </p:nvPr>
        </p:nvSpPr>
        <p:spPr/>
        <p:txBody>
          <a:bodyPr vert="horz" lIns="91440" tIns="45720" rIns="91440" bIns="45720" rtlCol="0" anchor="t">
            <a:normAutofit/>
          </a:bodyPr>
          <a:lstStyle/>
          <a:p>
            <a:r>
              <a:rPr lang="fi-FI" dirty="0" err="1"/>
              <a:t>Innovate</a:t>
            </a:r>
            <a:r>
              <a:rPr lang="fi-FI" dirty="0"/>
              <a:t> an </a:t>
            </a:r>
            <a:r>
              <a:rPr lang="fi-FI" dirty="0" err="1"/>
              <a:t>easy</a:t>
            </a:r>
            <a:r>
              <a:rPr lang="fi-FI" dirty="0"/>
              <a:t> </a:t>
            </a:r>
            <a:r>
              <a:rPr lang="fi-FI" dirty="0" err="1"/>
              <a:t>check</a:t>
            </a:r>
            <a:r>
              <a:rPr lang="fi-FI" dirty="0"/>
              <a:t>-out </a:t>
            </a:r>
            <a:r>
              <a:rPr lang="fi-FI" dirty="0" err="1"/>
              <a:t>system</a:t>
            </a:r>
            <a:r>
              <a:rPr lang="fi-FI" dirty="0"/>
              <a:t> </a:t>
            </a:r>
            <a:r>
              <a:rPr lang="fi-FI" dirty="0" err="1"/>
              <a:t>using</a:t>
            </a:r>
            <a:r>
              <a:rPr lang="fi-FI" dirty="0"/>
              <a:t> </a:t>
            </a:r>
            <a:r>
              <a:rPr lang="fi-FI" dirty="0" err="1"/>
              <a:t>Iot</a:t>
            </a:r>
            <a:r>
              <a:rPr lang="fi-FI" dirty="0"/>
              <a:t> </a:t>
            </a:r>
            <a:r>
              <a:rPr lang="fi-FI" dirty="0" err="1"/>
              <a:t>instead</a:t>
            </a:r>
            <a:r>
              <a:rPr lang="fi-FI" dirty="0"/>
              <a:t> of </a:t>
            </a:r>
            <a:r>
              <a:rPr lang="fi-FI" dirty="0" err="1"/>
              <a:t>bar</a:t>
            </a:r>
            <a:r>
              <a:rPr lang="fi-FI" dirty="0"/>
              <a:t> </a:t>
            </a:r>
            <a:r>
              <a:rPr lang="fi-FI" dirty="0" err="1"/>
              <a:t>codes</a:t>
            </a:r>
            <a:endParaRPr lang="fi-FI" err="1"/>
          </a:p>
          <a:p>
            <a:endParaRPr lang="fi-FI"/>
          </a:p>
          <a:p>
            <a:r>
              <a:rPr lang="fi-FI">
                <a:hlinkClick r:id="rId2"/>
              </a:rPr>
              <a:t>https://internetofbusiness.com/amazon-go-eliminate-queues/</a:t>
            </a:r>
          </a:p>
          <a:p>
            <a:endParaRPr lang="fi-FI"/>
          </a:p>
        </p:txBody>
      </p:sp>
    </p:spTree>
    <p:extLst>
      <p:ext uri="{BB962C8B-B14F-4D97-AF65-F5344CB8AC3E}">
        <p14:creationId xmlns:p14="http://schemas.microsoft.com/office/powerpoint/2010/main" val="4092472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A7ED4-B328-4DCC-B260-E898942A7605}"/>
              </a:ext>
            </a:extLst>
          </p:cNvPr>
          <p:cNvSpPr>
            <a:spLocks noGrp="1"/>
          </p:cNvSpPr>
          <p:nvPr>
            <p:ph type="title"/>
          </p:nvPr>
        </p:nvSpPr>
        <p:spPr>
          <a:xfrm>
            <a:off x="571499" y="345600"/>
            <a:ext cx="8008975" cy="579646"/>
          </a:xfrm>
        </p:spPr>
        <p:txBody>
          <a:bodyPr/>
          <a:lstStyle/>
          <a:p>
            <a:r>
              <a:rPr lang="fi-FI" dirty="0" err="1"/>
              <a:t>Use</a:t>
            </a:r>
            <a:r>
              <a:rPr lang="fi-FI" dirty="0"/>
              <a:t> of </a:t>
            </a:r>
            <a:r>
              <a:rPr lang="fi-FI" dirty="0" err="1"/>
              <a:t>visual</a:t>
            </a:r>
            <a:r>
              <a:rPr lang="fi-FI" dirty="0"/>
              <a:t> </a:t>
            </a:r>
            <a:r>
              <a:rPr lang="fi-FI" dirty="0" err="1"/>
              <a:t>recognition</a:t>
            </a:r>
            <a:endParaRPr lang="fi-FI" dirty="0"/>
          </a:p>
        </p:txBody>
      </p:sp>
      <p:sp>
        <p:nvSpPr>
          <p:cNvPr id="3" name="Text Placeholder 2">
            <a:extLst>
              <a:ext uri="{FF2B5EF4-FFF2-40B4-BE49-F238E27FC236}">
                <a16:creationId xmlns:a16="http://schemas.microsoft.com/office/drawing/2014/main" id="{8E6F4CEC-909D-44F2-B36B-B38BDE38B5E2}"/>
              </a:ext>
            </a:extLst>
          </p:cNvPr>
          <p:cNvSpPr>
            <a:spLocks noGrp="1"/>
          </p:cNvSpPr>
          <p:nvPr>
            <p:ph type="body" sz="quarter" idx="10"/>
          </p:nvPr>
        </p:nvSpPr>
        <p:spPr/>
        <p:txBody>
          <a:bodyPr vert="horz" lIns="91440" tIns="45720" rIns="91440" bIns="45720" rtlCol="0" anchor="t">
            <a:normAutofit/>
          </a:bodyPr>
          <a:lstStyle/>
          <a:p>
            <a:r>
              <a:rPr lang="fi-FI" dirty="0" err="1"/>
              <a:t>Determine</a:t>
            </a:r>
            <a:r>
              <a:rPr lang="fi-FI" dirty="0"/>
              <a:t> </a:t>
            </a:r>
            <a:r>
              <a:rPr lang="fi-FI" dirty="0" err="1"/>
              <a:t>if</a:t>
            </a:r>
            <a:r>
              <a:rPr lang="fi-FI" dirty="0"/>
              <a:t> food is </a:t>
            </a:r>
            <a:r>
              <a:rPr lang="fi-FI" dirty="0" err="1"/>
              <a:t>organic</a:t>
            </a:r>
            <a:r>
              <a:rPr lang="fi-FI" dirty="0"/>
              <a:t> </a:t>
            </a:r>
            <a:r>
              <a:rPr lang="fi-FI" dirty="0" err="1"/>
              <a:t>or</a:t>
            </a:r>
            <a:r>
              <a:rPr lang="fi-FI" dirty="0"/>
              <a:t> it </a:t>
            </a:r>
            <a:r>
              <a:rPr lang="fi-FI" dirty="0" err="1"/>
              <a:t>has</a:t>
            </a:r>
            <a:r>
              <a:rPr lang="fi-FI" dirty="0"/>
              <a:t> </a:t>
            </a:r>
            <a:r>
              <a:rPr lang="fi-FI" dirty="0" err="1"/>
              <a:t>been</a:t>
            </a:r>
            <a:r>
              <a:rPr lang="fi-FI" dirty="0"/>
              <a:t> </a:t>
            </a:r>
            <a:r>
              <a:rPr lang="fi-FI" dirty="0" err="1"/>
              <a:t>grown</a:t>
            </a:r>
            <a:r>
              <a:rPr lang="fi-FI" dirty="0"/>
              <a:t> </a:t>
            </a:r>
            <a:r>
              <a:rPr lang="fi-FI" dirty="0" err="1"/>
              <a:t>with</a:t>
            </a:r>
            <a:r>
              <a:rPr lang="fi-FI" dirty="0"/>
              <a:t> </a:t>
            </a:r>
            <a:r>
              <a:rPr lang="fi-FI" dirty="0" err="1"/>
              <a:t>chemicals</a:t>
            </a:r>
            <a:endParaRPr lang="fi-FI" dirty="0"/>
          </a:p>
          <a:p>
            <a:r>
              <a:rPr lang="fi-FI" dirty="0" err="1"/>
              <a:t>What</a:t>
            </a:r>
            <a:r>
              <a:rPr lang="fi-FI" dirty="0"/>
              <a:t> is </a:t>
            </a:r>
            <a:r>
              <a:rPr lang="fi-FI" dirty="0" err="1"/>
              <a:t>the</a:t>
            </a:r>
            <a:r>
              <a:rPr lang="fi-FI" dirty="0"/>
              <a:t> </a:t>
            </a:r>
            <a:r>
              <a:rPr lang="fi-FI" dirty="0" err="1"/>
              <a:t>percentage</a:t>
            </a:r>
            <a:r>
              <a:rPr lang="fi-FI" dirty="0"/>
              <a:t> is </a:t>
            </a:r>
            <a:r>
              <a:rPr lang="fi-FI" dirty="0" err="1"/>
              <a:t>organic</a:t>
            </a:r>
            <a:r>
              <a:rPr lang="fi-FI" dirty="0"/>
              <a:t> food?</a:t>
            </a:r>
          </a:p>
          <a:p>
            <a:endParaRPr lang="fi-FI"/>
          </a:p>
          <a:p>
            <a:r>
              <a:rPr lang="fi-FI">
                <a:hlinkClick r:id="rId2"/>
              </a:rPr>
              <a:t>https://www.ibm.com/watson/services/visual-recognition/</a:t>
            </a:r>
          </a:p>
          <a:p>
            <a:r>
              <a:rPr lang="fi-FI">
                <a:hlinkClick r:id="rId3"/>
              </a:rPr>
              <a:t>https://www.tensorflow.org/tutorials/image_recognition</a:t>
            </a:r>
          </a:p>
          <a:p>
            <a:endParaRPr lang="fi-FI"/>
          </a:p>
        </p:txBody>
      </p:sp>
    </p:spTree>
    <p:extLst>
      <p:ext uri="{BB962C8B-B14F-4D97-AF65-F5344CB8AC3E}">
        <p14:creationId xmlns:p14="http://schemas.microsoft.com/office/powerpoint/2010/main" val="19179205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2E191-1DD9-4F23-9EC8-1997FA5EA2C8}"/>
              </a:ext>
            </a:extLst>
          </p:cNvPr>
          <p:cNvSpPr>
            <a:spLocks noGrp="1"/>
          </p:cNvSpPr>
          <p:nvPr>
            <p:ph type="title"/>
          </p:nvPr>
        </p:nvSpPr>
        <p:spPr>
          <a:xfrm>
            <a:off x="571499" y="345600"/>
            <a:ext cx="8008975" cy="579646"/>
          </a:xfrm>
        </p:spPr>
        <p:txBody>
          <a:bodyPr/>
          <a:lstStyle/>
          <a:p>
            <a:r>
              <a:rPr lang="fi-FI" dirty="0"/>
              <a:t>Open </a:t>
            </a:r>
            <a:r>
              <a:rPr lang="fi-FI" dirty="0" err="1"/>
              <a:t>badge</a:t>
            </a:r>
            <a:r>
              <a:rPr lang="fi-FI" dirty="0"/>
              <a:t> for </a:t>
            </a:r>
            <a:r>
              <a:rPr lang="fi-FI" dirty="0" err="1"/>
              <a:t>students</a:t>
            </a:r>
            <a:endParaRPr lang="fi-FI" dirty="0"/>
          </a:p>
        </p:txBody>
      </p:sp>
      <p:sp>
        <p:nvSpPr>
          <p:cNvPr id="3" name="Text Placeholder 2">
            <a:extLst>
              <a:ext uri="{FF2B5EF4-FFF2-40B4-BE49-F238E27FC236}">
                <a16:creationId xmlns:a16="http://schemas.microsoft.com/office/drawing/2014/main" id="{C0D470C4-8B7C-43CA-B946-CC88F4CB984F}"/>
              </a:ext>
            </a:extLst>
          </p:cNvPr>
          <p:cNvSpPr>
            <a:spLocks noGrp="1"/>
          </p:cNvSpPr>
          <p:nvPr>
            <p:ph type="body" sz="quarter" idx="10"/>
          </p:nvPr>
        </p:nvSpPr>
        <p:spPr/>
        <p:txBody>
          <a:bodyPr vert="horz" lIns="91440" tIns="45720" rIns="91440" bIns="45720" rtlCol="0" anchor="t">
            <a:normAutofit/>
          </a:bodyPr>
          <a:lstStyle/>
          <a:p>
            <a:r>
              <a:rPr lang="fi-FI" dirty="0"/>
              <a:t>A </a:t>
            </a:r>
            <a:r>
              <a:rPr lang="fi-FI" dirty="0" err="1"/>
              <a:t>lot</a:t>
            </a:r>
            <a:r>
              <a:rPr lang="fi-FI" dirty="0"/>
              <a:t> of </a:t>
            </a:r>
            <a:r>
              <a:rPr lang="fi-FI" dirty="0" err="1"/>
              <a:t>silent</a:t>
            </a:r>
            <a:r>
              <a:rPr lang="fi-FI" dirty="0"/>
              <a:t> </a:t>
            </a:r>
            <a:r>
              <a:rPr lang="fi-FI" dirty="0" err="1"/>
              <a:t>knowledge</a:t>
            </a:r>
            <a:r>
              <a:rPr lang="fi-FI" dirty="0"/>
              <a:t> </a:t>
            </a:r>
            <a:r>
              <a:rPr lang="fi-FI" dirty="0" err="1"/>
              <a:t>that</a:t>
            </a:r>
            <a:r>
              <a:rPr lang="fi-FI" dirty="0"/>
              <a:t> is </a:t>
            </a:r>
            <a:r>
              <a:rPr lang="fi-FI" dirty="0" err="1"/>
              <a:t>useful</a:t>
            </a:r>
            <a:r>
              <a:rPr lang="fi-FI" dirty="0"/>
              <a:t> for </a:t>
            </a:r>
            <a:r>
              <a:rPr lang="fi-FI" dirty="0" err="1"/>
              <a:t>companies</a:t>
            </a:r>
            <a:r>
              <a:rPr lang="fi-FI" dirty="0"/>
              <a:t> and </a:t>
            </a:r>
            <a:r>
              <a:rPr lang="fi-FI" dirty="0" err="1"/>
              <a:t>they</a:t>
            </a:r>
            <a:r>
              <a:rPr lang="fi-FI" dirty="0"/>
              <a:t> </a:t>
            </a:r>
            <a:r>
              <a:rPr lang="fi-FI" dirty="0" err="1"/>
              <a:t>need</a:t>
            </a:r>
            <a:r>
              <a:rPr lang="fi-FI" dirty="0"/>
              <a:t> junior </a:t>
            </a:r>
            <a:r>
              <a:rPr lang="fi-FI" dirty="0" err="1"/>
              <a:t>workforce</a:t>
            </a:r>
            <a:endParaRPr lang="fi-FI" dirty="0"/>
          </a:p>
          <a:p>
            <a:r>
              <a:rPr lang="fi-FI" dirty="0" err="1"/>
              <a:t>Documentation</a:t>
            </a:r>
            <a:r>
              <a:rPr lang="fi-FI" dirty="0"/>
              <a:t> of </a:t>
            </a:r>
            <a:r>
              <a:rPr lang="fi-FI" dirty="0" err="1"/>
              <a:t>work</a:t>
            </a:r>
            <a:r>
              <a:rPr lang="fi-FI" dirty="0"/>
              <a:t> </a:t>
            </a:r>
            <a:r>
              <a:rPr lang="fi-FI" dirty="0" err="1"/>
              <a:t>available</a:t>
            </a:r>
            <a:endParaRPr lang="fi-FI" dirty="0"/>
          </a:p>
          <a:p>
            <a:r>
              <a:rPr lang="fi-FI" dirty="0" err="1"/>
              <a:t>Projects</a:t>
            </a:r>
            <a:r>
              <a:rPr lang="fi-FI" dirty="0"/>
              <a:t>… 10% </a:t>
            </a:r>
            <a:r>
              <a:rPr lang="fi-FI" dirty="0" err="1"/>
              <a:t>work</a:t>
            </a:r>
            <a:r>
              <a:rPr lang="fi-FI" dirty="0"/>
              <a:t> </a:t>
            </a:r>
            <a:r>
              <a:rPr lang="fi-FI" dirty="0" err="1"/>
              <a:t>load</a:t>
            </a:r>
            <a:r>
              <a:rPr lang="fi-FI" dirty="0"/>
              <a:t> </a:t>
            </a:r>
            <a:r>
              <a:rPr lang="fi-FI" dirty="0" err="1"/>
              <a:t>hybrid</a:t>
            </a:r>
            <a:r>
              <a:rPr lang="fi-FI" dirty="0"/>
              <a:t> </a:t>
            </a:r>
            <a:r>
              <a:rPr lang="fi-FI" dirty="0" err="1"/>
              <a:t>workload</a:t>
            </a:r>
            <a:endParaRPr lang="fi-FI" dirty="0"/>
          </a:p>
          <a:p>
            <a:r>
              <a:rPr lang="fi-FI" dirty="0" err="1"/>
              <a:t>Conceptualize</a:t>
            </a:r>
            <a:r>
              <a:rPr lang="fi-FI" dirty="0"/>
              <a:t> idea of ”sirpaletyö” </a:t>
            </a:r>
            <a:r>
              <a:rPr lang="fi-FI" dirty="0" err="1"/>
              <a:t>fragmentation</a:t>
            </a:r>
            <a:r>
              <a:rPr lang="fi-FI" dirty="0"/>
              <a:t> of </a:t>
            </a:r>
            <a:r>
              <a:rPr lang="fi-FI" dirty="0" err="1"/>
              <a:t>work</a:t>
            </a:r>
            <a:endParaRPr lang="fi-FI" dirty="0"/>
          </a:p>
          <a:p>
            <a:r>
              <a:rPr lang="fi-FI" dirty="0" err="1"/>
              <a:t>Transparency</a:t>
            </a:r>
            <a:r>
              <a:rPr lang="fi-FI" dirty="0"/>
              <a:t>… </a:t>
            </a:r>
            <a:r>
              <a:rPr lang="fi-FI" dirty="0" err="1"/>
              <a:t>how</a:t>
            </a:r>
            <a:r>
              <a:rPr lang="fi-FI" dirty="0"/>
              <a:t> to showcase </a:t>
            </a:r>
            <a:r>
              <a:rPr lang="fi-FI" dirty="0" err="1"/>
              <a:t>skills</a:t>
            </a:r>
            <a:r>
              <a:rPr lang="fi-FI" dirty="0"/>
              <a:t> and </a:t>
            </a:r>
            <a:r>
              <a:rPr lang="fi-FI" dirty="0" err="1"/>
              <a:t>knowledge</a:t>
            </a:r>
            <a:r>
              <a:rPr lang="fi-FI" dirty="0"/>
              <a:t>? How </a:t>
            </a:r>
            <a:r>
              <a:rPr lang="fi-FI" dirty="0" err="1"/>
              <a:t>about</a:t>
            </a:r>
            <a:r>
              <a:rPr lang="fi-FI" dirty="0"/>
              <a:t> an open </a:t>
            </a:r>
            <a:r>
              <a:rPr lang="fi-FI" dirty="0" err="1"/>
              <a:t>badge</a:t>
            </a:r>
            <a:r>
              <a:rPr lang="fi-FI" dirty="0"/>
              <a:t>?</a:t>
            </a:r>
          </a:p>
          <a:p>
            <a:endParaRPr lang="fi-FI" dirty="0"/>
          </a:p>
          <a:p>
            <a:endParaRPr lang="fi-FI" dirty="0"/>
          </a:p>
          <a:p>
            <a:r>
              <a:rPr lang="fi-FI" dirty="0">
                <a:hlinkClick r:id="rId2"/>
              </a:rPr>
              <a:t>https://openbadges.org/</a:t>
            </a:r>
          </a:p>
          <a:p>
            <a:endParaRPr lang="fi-FI" dirty="0"/>
          </a:p>
          <a:p>
            <a:pPr marL="0" indent="0">
              <a:buNone/>
            </a:pPr>
            <a:endParaRPr lang="fi-FI" dirty="0"/>
          </a:p>
        </p:txBody>
      </p:sp>
    </p:spTree>
    <p:extLst>
      <p:ext uri="{BB962C8B-B14F-4D97-AF65-F5344CB8AC3E}">
        <p14:creationId xmlns:p14="http://schemas.microsoft.com/office/powerpoint/2010/main" val="12331269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14B0E-944D-4AFE-98CD-1DFBDA104958}"/>
              </a:ext>
            </a:extLst>
          </p:cNvPr>
          <p:cNvSpPr>
            <a:spLocks noGrp="1"/>
          </p:cNvSpPr>
          <p:nvPr>
            <p:ph type="title"/>
          </p:nvPr>
        </p:nvSpPr>
        <p:spPr>
          <a:xfrm>
            <a:off x="571499" y="345600"/>
            <a:ext cx="8008975" cy="579646"/>
          </a:xfrm>
        </p:spPr>
        <p:txBody>
          <a:bodyPr/>
          <a:lstStyle/>
          <a:p>
            <a:r>
              <a:rPr lang="fi-FI" dirty="0" err="1"/>
              <a:t>Personality</a:t>
            </a:r>
            <a:r>
              <a:rPr lang="fi-FI" dirty="0"/>
              <a:t> </a:t>
            </a:r>
            <a:r>
              <a:rPr lang="fi-FI" dirty="0" err="1"/>
              <a:t>insights</a:t>
            </a:r>
            <a:r>
              <a:rPr lang="fi-FI" dirty="0"/>
              <a:t>/</a:t>
            </a:r>
            <a:r>
              <a:rPr lang="fi-FI" dirty="0" err="1"/>
              <a:t>visual</a:t>
            </a:r>
            <a:r>
              <a:rPr lang="fi-FI" dirty="0"/>
              <a:t> </a:t>
            </a:r>
            <a:r>
              <a:rPr lang="fi-FI" dirty="0" err="1"/>
              <a:t>recognition</a:t>
            </a:r>
            <a:endParaRPr lang="fi-FI" dirty="0"/>
          </a:p>
        </p:txBody>
      </p:sp>
      <p:sp>
        <p:nvSpPr>
          <p:cNvPr id="3" name="Text Placeholder 2">
            <a:extLst>
              <a:ext uri="{FF2B5EF4-FFF2-40B4-BE49-F238E27FC236}">
                <a16:creationId xmlns:a16="http://schemas.microsoft.com/office/drawing/2014/main" id="{3D2F7CAF-B087-4F70-8873-F0A423198298}"/>
              </a:ext>
            </a:extLst>
          </p:cNvPr>
          <p:cNvSpPr>
            <a:spLocks noGrp="1"/>
          </p:cNvSpPr>
          <p:nvPr>
            <p:ph type="body" sz="quarter" idx="10"/>
          </p:nvPr>
        </p:nvSpPr>
        <p:spPr/>
        <p:txBody>
          <a:bodyPr vert="horz" lIns="91440" tIns="45720" rIns="91440" bIns="45720" rtlCol="0" anchor="t">
            <a:normAutofit/>
          </a:bodyPr>
          <a:lstStyle/>
          <a:p>
            <a:r>
              <a:rPr lang="fi-FI" dirty="0"/>
              <a:t>2 </a:t>
            </a:r>
            <a:r>
              <a:rPr lang="fi-FI" dirty="0" err="1"/>
              <a:t>brands</a:t>
            </a:r>
            <a:r>
              <a:rPr lang="fi-FI" dirty="0"/>
              <a:t> and </a:t>
            </a:r>
            <a:r>
              <a:rPr lang="fi-FI" dirty="0" err="1"/>
              <a:t>comparison</a:t>
            </a:r>
            <a:r>
              <a:rPr lang="fi-FI" dirty="0"/>
              <a:t> </a:t>
            </a:r>
            <a:r>
              <a:rPr lang="fi-FI" dirty="0" err="1"/>
              <a:t>with</a:t>
            </a:r>
            <a:r>
              <a:rPr lang="fi-FI" dirty="0"/>
              <a:t> </a:t>
            </a:r>
            <a:r>
              <a:rPr lang="fi-FI" dirty="0" err="1"/>
              <a:t>watson</a:t>
            </a:r>
            <a:r>
              <a:rPr lang="fi-FI" dirty="0"/>
              <a:t> to </a:t>
            </a:r>
            <a:r>
              <a:rPr lang="fi-FI" dirty="0" err="1"/>
              <a:t>analyse</a:t>
            </a:r>
            <a:r>
              <a:rPr lang="fi-FI" dirty="0"/>
              <a:t> </a:t>
            </a:r>
            <a:r>
              <a:rPr lang="fi-FI" dirty="0" err="1"/>
              <a:t>something</a:t>
            </a:r>
            <a:r>
              <a:rPr lang="fi-FI" dirty="0"/>
              <a:t> </a:t>
            </a:r>
          </a:p>
          <a:p>
            <a:r>
              <a:rPr lang="fi-FI" dirty="0"/>
              <a:t>Visual/</a:t>
            </a:r>
            <a:r>
              <a:rPr lang="fi-FI" dirty="0" err="1"/>
              <a:t>content</a:t>
            </a:r>
            <a:r>
              <a:rPr lang="fi-FI" dirty="0"/>
              <a:t> </a:t>
            </a:r>
            <a:r>
              <a:rPr lang="fi-FI" dirty="0" err="1"/>
              <a:t>aspects</a:t>
            </a:r>
            <a:r>
              <a:rPr lang="fi-FI" dirty="0"/>
              <a:t> of a </a:t>
            </a:r>
            <a:r>
              <a:rPr lang="fi-FI" dirty="0" err="1"/>
              <a:t>brand</a:t>
            </a:r>
            <a:endParaRPr lang="fi-FI" dirty="0"/>
          </a:p>
          <a:p>
            <a:endParaRPr lang="fi-FI" dirty="0"/>
          </a:p>
          <a:p>
            <a:endParaRPr lang="fi-FI" dirty="0"/>
          </a:p>
          <a:p>
            <a:r>
              <a:rPr lang="fi-FI" dirty="0">
                <a:hlinkClick r:id="rId2"/>
              </a:rPr>
              <a:t>https://www.ibm.com/watson/services/visual-recognition/</a:t>
            </a:r>
          </a:p>
          <a:p>
            <a:endParaRPr lang="fi-FI" dirty="0"/>
          </a:p>
        </p:txBody>
      </p:sp>
    </p:spTree>
    <p:extLst>
      <p:ext uri="{BB962C8B-B14F-4D97-AF65-F5344CB8AC3E}">
        <p14:creationId xmlns:p14="http://schemas.microsoft.com/office/powerpoint/2010/main" val="2616984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A15CA-98CE-48E0-9919-0A80C4C6BAAF}"/>
              </a:ext>
            </a:extLst>
          </p:cNvPr>
          <p:cNvSpPr>
            <a:spLocks noGrp="1"/>
          </p:cNvSpPr>
          <p:nvPr>
            <p:ph type="title"/>
          </p:nvPr>
        </p:nvSpPr>
        <p:spPr>
          <a:xfrm>
            <a:off x="571499" y="345600"/>
            <a:ext cx="8008975" cy="579646"/>
          </a:xfrm>
        </p:spPr>
        <p:txBody>
          <a:bodyPr/>
          <a:lstStyle/>
          <a:p>
            <a:r>
              <a:rPr lang="fi-FI" dirty="0"/>
              <a:t>Agenda</a:t>
            </a:r>
          </a:p>
        </p:txBody>
      </p:sp>
      <p:sp>
        <p:nvSpPr>
          <p:cNvPr id="3" name="Text Placeholder 2">
            <a:extLst>
              <a:ext uri="{FF2B5EF4-FFF2-40B4-BE49-F238E27FC236}">
                <a16:creationId xmlns:a16="http://schemas.microsoft.com/office/drawing/2014/main" id="{D6F69FA9-DE95-43F2-AFD9-70FDC1524D10}"/>
              </a:ext>
            </a:extLst>
          </p:cNvPr>
          <p:cNvSpPr>
            <a:spLocks noGrp="1"/>
          </p:cNvSpPr>
          <p:nvPr>
            <p:ph type="body" sz="quarter" idx="10"/>
          </p:nvPr>
        </p:nvSpPr>
        <p:spPr/>
        <p:txBody>
          <a:bodyPr>
            <a:normAutofit fontScale="62500" lnSpcReduction="20000"/>
          </a:bodyPr>
          <a:lstStyle/>
          <a:p>
            <a:pPr marL="0" indent="0">
              <a:buNone/>
            </a:pPr>
            <a:r>
              <a:rPr lang="fi-FI" b="1" dirty="0"/>
              <a:t>6.2. </a:t>
            </a:r>
            <a:r>
              <a:rPr lang="fi-FI" b="1" dirty="0" err="1"/>
              <a:t>Tuesday</a:t>
            </a:r>
            <a:endParaRPr lang="fi-FI" b="1" dirty="0"/>
          </a:p>
          <a:p>
            <a:pPr lvl="0"/>
            <a:r>
              <a:rPr lang="fi-FI" dirty="0" err="1"/>
              <a:t>What</a:t>
            </a:r>
            <a:r>
              <a:rPr lang="fi-FI" dirty="0"/>
              <a:t> is an API? </a:t>
            </a:r>
            <a:r>
              <a:rPr lang="fi-FI" dirty="0" err="1"/>
              <a:t>Theory</a:t>
            </a:r>
            <a:r>
              <a:rPr lang="fi-FI" dirty="0"/>
              <a:t> of </a:t>
            </a:r>
            <a:r>
              <a:rPr lang="fi-FI" dirty="0" err="1"/>
              <a:t>API´s</a:t>
            </a:r>
            <a:r>
              <a:rPr lang="fi-FI" dirty="0"/>
              <a:t> and a </a:t>
            </a:r>
            <a:r>
              <a:rPr lang="fi-FI" dirty="0" err="1"/>
              <a:t>Postman</a:t>
            </a:r>
            <a:r>
              <a:rPr lang="fi-FI" dirty="0"/>
              <a:t> demo</a:t>
            </a:r>
          </a:p>
          <a:p>
            <a:pPr lvl="0"/>
            <a:r>
              <a:rPr lang="fi-FI" dirty="0"/>
              <a:t>How </a:t>
            </a:r>
            <a:r>
              <a:rPr lang="fi-FI" dirty="0" err="1"/>
              <a:t>are</a:t>
            </a:r>
            <a:r>
              <a:rPr lang="fi-FI" dirty="0"/>
              <a:t> </a:t>
            </a:r>
            <a:r>
              <a:rPr lang="fi-FI" dirty="0" err="1"/>
              <a:t>API´s</a:t>
            </a:r>
            <a:r>
              <a:rPr lang="fi-FI" dirty="0"/>
              <a:t> </a:t>
            </a:r>
            <a:r>
              <a:rPr lang="fi-FI" dirty="0" err="1"/>
              <a:t>related</a:t>
            </a:r>
            <a:r>
              <a:rPr lang="fi-FI" dirty="0"/>
              <a:t> to </a:t>
            </a:r>
            <a:r>
              <a:rPr lang="fi-FI" dirty="0" err="1"/>
              <a:t>digital</a:t>
            </a:r>
            <a:r>
              <a:rPr lang="fi-FI" dirty="0"/>
              <a:t> </a:t>
            </a:r>
            <a:r>
              <a:rPr lang="fi-FI" dirty="0" err="1"/>
              <a:t>services</a:t>
            </a:r>
            <a:r>
              <a:rPr lang="fi-FI" dirty="0"/>
              <a:t>?</a:t>
            </a:r>
          </a:p>
          <a:p>
            <a:pPr lvl="0"/>
            <a:r>
              <a:rPr lang="fi-FI" dirty="0" err="1"/>
              <a:t>Chatbot</a:t>
            </a:r>
            <a:r>
              <a:rPr lang="fi-FI" dirty="0"/>
              <a:t> as a </a:t>
            </a:r>
            <a:r>
              <a:rPr lang="fi-FI" dirty="0" err="1"/>
              <a:t>user</a:t>
            </a:r>
            <a:r>
              <a:rPr lang="fi-FI" dirty="0"/>
              <a:t> </a:t>
            </a:r>
            <a:r>
              <a:rPr lang="fi-FI" dirty="0" err="1"/>
              <a:t>interface</a:t>
            </a:r>
            <a:r>
              <a:rPr lang="fi-FI" dirty="0"/>
              <a:t>: IBM Watson + </a:t>
            </a:r>
            <a:r>
              <a:rPr lang="fi-FI" dirty="0" err="1"/>
              <a:t>Slack</a:t>
            </a:r>
            <a:r>
              <a:rPr lang="fi-FI" dirty="0"/>
              <a:t> ja </a:t>
            </a:r>
            <a:r>
              <a:rPr lang="fi-FI" dirty="0" err="1"/>
              <a:t>Azure</a:t>
            </a:r>
            <a:r>
              <a:rPr lang="fi-FI" dirty="0"/>
              <a:t> + </a:t>
            </a:r>
            <a:r>
              <a:rPr lang="fi-FI" dirty="0" err="1"/>
              <a:t>Teams</a:t>
            </a:r>
            <a:r>
              <a:rPr lang="fi-FI" dirty="0"/>
              <a:t> </a:t>
            </a:r>
            <a:r>
              <a:rPr lang="fi-FI" dirty="0" err="1"/>
              <a:t>demos</a:t>
            </a:r>
            <a:endParaRPr lang="fi-FI" dirty="0"/>
          </a:p>
          <a:p>
            <a:pPr lvl="0"/>
            <a:r>
              <a:rPr lang="fi-FI" dirty="0" err="1"/>
              <a:t>API´s</a:t>
            </a:r>
            <a:r>
              <a:rPr lang="fi-FI" dirty="0"/>
              <a:t> and </a:t>
            </a:r>
            <a:r>
              <a:rPr lang="fi-FI" dirty="0" err="1"/>
              <a:t>possible</a:t>
            </a:r>
            <a:r>
              <a:rPr lang="fi-FI" dirty="0"/>
              <a:t> </a:t>
            </a:r>
            <a:r>
              <a:rPr lang="fi-FI" dirty="0" err="1"/>
              <a:t>integrations</a:t>
            </a:r>
            <a:r>
              <a:rPr lang="fi-FI" dirty="0"/>
              <a:t>: AI, </a:t>
            </a:r>
            <a:r>
              <a:rPr lang="fi-FI" dirty="0" err="1"/>
              <a:t>machine</a:t>
            </a:r>
            <a:r>
              <a:rPr lang="fi-FI" dirty="0"/>
              <a:t> </a:t>
            </a:r>
            <a:r>
              <a:rPr lang="fi-FI" dirty="0" err="1"/>
              <a:t>learning</a:t>
            </a:r>
            <a:r>
              <a:rPr lang="fi-FI" dirty="0"/>
              <a:t>, </a:t>
            </a:r>
            <a:r>
              <a:rPr lang="fi-FI" dirty="0" err="1"/>
              <a:t>analytics</a:t>
            </a:r>
            <a:r>
              <a:rPr lang="fi-FI" dirty="0"/>
              <a:t>, </a:t>
            </a:r>
            <a:r>
              <a:rPr lang="fi-FI" dirty="0" err="1"/>
              <a:t>traditional</a:t>
            </a:r>
            <a:r>
              <a:rPr lang="fi-FI" dirty="0"/>
              <a:t> software, </a:t>
            </a:r>
            <a:r>
              <a:rPr lang="fi-FI" dirty="0" err="1"/>
              <a:t>devices</a:t>
            </a:r>
            <a:r>
              <a:rPr lang="fi-FI" dirty="0"/>
              <a:t> (IoT) – </a:t>
            </a:r>
            <a:r>
              <a:rPr lang="fi-FI" b="1" dirty="0"/>
              <a:t> </a:t>
            </a:r>
            <a:r>
              <a:rPr lang="fi-FI" dirty="0" err="1"/>
              <a:t>Future</a:t>
            </a:r>
            <a:r>
              <a:rPr lang="fi-FI" dirty="0"/>
              <a:t> city </a:t>
            </a:r>
            <a:r>
              <a:rPr lang="fi-FI" dirty="0" err="1"/>
              <a:t>challenge</a:t>
            </a:r>
            <a:r>
              <a:rPr lang="fi-FI" dirty="0"/>
              <a:t> demo –</a:t>
            </a:r>
            <a:r>
              <a:rPr lang="fi-FI" dirty="0" err="1"/>
              <a:t>face</a:t>
            </a:r>
            <a:r>
              <a:rPr lang="fi-FI" dirty="0"/>
              <a:t> </a:t>
            </a:r>
            <a:r>
              <a:rPr lang="fi-FI" dirty="0" err="1"/>
              <a:t>recognition</a:t>
            </a:r>
            <a:r>
              <a:rPr lang="fi-FI" dirty="0"/>
              <a:t> demo? Power BI + API demo?</a:t>
            </a:r>
          </a:p>
          <a:p>
            <a:pPr lvl="0"/>
            <a:r>
              <a:rPr lang="fi-FI" dirty="0" err="1"/>
              <a:t>Teaming</a:t>
            </a:r>
            <a:r>
              <a:rPr lang="fi-FI" dirty="0"/>
              <a:t> and </a:t>
            </a:r>
            <a:r>
              <a:rPr lang="fi-FI" dirty="0" err="1"/>
              <a:t>decision</a:t>
            </a:r>
            <a:r>
              <a:rPr lang="fi-FI" dirty="0"/>
              <a:t> of business case</a:t>
            </a:r>
          </a:p>
          <a:p>
            <a:pPr marL="0" indent="0">
              <a:buNone/>
            </a:pPr>
            <a:endParaRPr lang="fi-FI" dirty="0"/>
          </a:p>
          <a:p>
            <a:pPr marL="0" indent="0">
              <a:buNone/>
            </a:pPr>
            <a:r>
              <a:rPr lang="fi-FI" b="1" dirty="0"/>
              <a:t>7.2. </a:t>
            </a:r>
            <a:r>
              <a:rPr lang="fi-FI" b="1" dirty="0" err="1"/>
              <a:t>Wednesday</a:t>
            </a:r>
            <a:r>
              <a:rPr lang="fi-FI" b="1" dirty="0"/>
              <a:t> </a:t>
            </a:r>
          </a:p>
          <a:p>
            <a:pPr lvl="0"/>
            <a:r>
              <a:rPr lang="fi-FI" dirty="0"/>
              <a:t>How to </a:t>
            </a:r>
            <a:r>
              <a:rPr lang="fi-FI" dirty="0" err="1"/>
              <a:t>find</a:t>
            </a:r>
            <a:r>
              <a:rPr lang="fi-FI" dirty="0"/>
              <a:t> </a:t>
            </a:r>
            <a:r>
              <a:rPr lang="fi-FI" dirty="0" err="1"/>
              <a:t>public</a:t>
            </a:r>
            <a:r>
              <a:rPr lang="fi-FI" dirty="0"/>
              <a:t> </a:t>
            </a:r>
            <a:r>
              <a:rPr lang="fi-FI" dirty="0" err="1"/>
              <a:t>API´s</a:t>
            </a:r>
            <a:r>
              <a:rPr lang="fi-FI" dirty="0"/>
              <a:t>?</a:t>
            </a:r>
          </a:p>
          <a:p>
            <a:pPr lvl="0"/>
            <a:r>
              <a:rPr lang="fi-FI" dirty="0"/>
              <a:t>How to </a:t>
            </a:r>
            <a:r>
              <a:rPr lang="fi-FI" dirty="0" err="1"/>
              <a:t>develop</a:t>
            </a:r>
            <a:r>
              <a:rPr lang="fi-FI" dirty="0"/>
              <a:t> </a:t>
            </a:r>
            <a:r>
              <a:rPr lang="fi-FI" dirty="0" err="1"/>
              <a:t>API´s</a:t>
            </a:r>
            <a:r>
              <a:rPr lang="fi-FI" dirty="0"/>
              <a:t>? </a:t>
            </a:r>
            <a:r>
              <a:rPr lang="fi-FI" dirty="0" err="1"/>
              <a:t>What</a:t>
            </a:r>
            <a:r>
              <a:rPr lang="fi-FI" dirty="0"/>
              <a:t> is API management (API </a:t>
            </a:r>
            <a:r>
              <a:rPr lang="fi-FI" dirty="0" err="1"/>
              <a:t>mgmt</a:t>
            </a:r>
            <a:r>
              <a:rPr lang="fi-FI" dirty="0"/>
              <a:t> demo)</a:t>
            </a:r>
          </a:p>
          <a:p>
            <a:pPr lvl="0"/>
            <a:r>
              <a:rPr lang="fi-FI" dirty="0" err="1"/>
              <a:t>APIOps</a:t>
            </a:r>
            <a:r>
              <a:rPr lang="fi-FI" dirty="0"/>
              <a:t> </a:t>
            </a:r>
            <a:r>
              <a:rPr lang="fi-FI" dirty="0" err="1"/>
              <a:t>cycles</a:t>
            </a:r>
            <a:r>
              <a:rPr lang="fi-FI" dirty="0"/>
              <a:t> </a:t>
            </a:r>
            <a:r>
              <a:rPr lang="fi-FI" dirty="0" err="1"/>
              <a:t>canvas</a:t>
            </a:r>
            <a:r>
              <a:rPr lang="fi-FI" dirty="0"/>
              <a:t> + </a:t>
            </a:r>
            <a:r>
              <a:rPr lang="fi-FI" dirty="0" err="1"/>
              <a:t>requirements</a:t>
            </a:r>
            <a:r>
              <a:rPr lang="fi-FI" dirty="0"/>
              <a:t> and </a:t>
            </a:r>
            <a:r>
              <a:rPr lang="fi-FI" dirty="0" err="1"/>
              <a:t>designing</a:t>
            </a:r>
            <a:r>
              <a:rPr lang="fi-FI" dirty="0"/>
              <a:t> </a:t>
            </a:r>
            <a:r>
              <a:rPr lang="fi-FI" dirty="0" err="1"/>
              <a:t>API´s</a:t>
            </a:r>
            <a:endParaRPr lang="fi-FI" dirty="0"/>
          </a:p>
          <a:p>
            <a:pPr lvl="0"/>
            <a:r>
              <a:rPr lang="fi-FI" dirty="0" err="1"/>
              <a:t>Designing</a:t>
            </a:r>
            <a:r>
              <a:rPr lang="fi-FI" dirty="0"/>
              <a:t> </a:t>
            </a:r>
            <a:r>
              <a:rPr lang="fi-FI" dirty="0" err="1"/>
              <a:t>your</a:t>
            </a:r>
            <a:r>
              <a:rPr lang="fi-FI" dirty="0"/>
              <a:t> </a:t>
            </a:r>
            <a:r>
              <a:rPr lang="fi-FI" dirty="0" err="1"/>
              <a:t>solutions</a:t>
            </a:r>
            <a:endParaRPr lang="fi-FI" dirty="0"/>
          </a:p>
          <a:p>
            <a:pPr marL="0" indent="0">
              <a:buNone/>
            </a:pPr>
            <a:endParaRPr lang="fi-FI" dirty="0"/>
          </a:p>
          <a:p>
            <a:pPr marL="0" indent="0">
              <a:buNone/>
            </a:pPr>
            <a:r>
              <a:rPr lang="fi-FI" b="1" dirty="0"/>
              <a:t>13.2. </a:t>
            </a:r>
            <a:r>
              <a:rPr lang="fi-FI" b="1" dirty="0" err="1"/>
              <a:t>Tuesday</a:t>
            </a:r>
            <a:endParaRPr lang="fi-FI" b="1" dirty="0"/>
          </a:p>
          <a:p>
            <a:r>
              <a:rPr lang="fi-FI" dirty="0"/>
              <a:t>Time to </a:t>
            </a:r>
            <a:r>
              <a:rPr lang="fi-FI" dirty="0" err="1"/>
              <a:t>build</a:t>
            </a:r>
            <a:r>
              <a:rPr lang="fi-FI" dirty="0"/>
              <a:t> </a:t>
            </a:r>
            <a:r>
              <a:rPr lang="fi-FI" dirty="0" err="1"/>
              <a:t>your</a:t>
            </a:r>
            <a:r>
              <a:rPr lang="fi-FI" dirty="0"/>
              <a:t> </a:t>
            </a:r>
            <a:r>
              <a:rPr lang="fi-FI" dirty="0" err="1"/>
              <a:t>solutions</a:t>
            </a:r>
            <a:r>
              <a:rPr lang="fi-FI" dirty="0"/>
              <a:t>. </a:t>
            </a:r>
            <a:r>
              <a:rPr lang="fi-FI" dirty="0" err="1"/>
              <a:t>Mentoring</a:t>
            </a:r>
            <a:r>
              <a:rPr lang="fi-FI" dirty="0"/>
              <a:t> </a:t>
            </a:r>
            <a:r>
              <a:rPr lang="fi-FI" dirty="0" err="1"/>
              <a:t>the</a:t>
            </a:r>
            <a:r>
              <a:rPr lang="fi-FI" dirty="0"/>
              <a:t> </a:t>
            </a:r>
            <a:r>
              <a:rPr lang="fi-FI" dirty="0" err="1"/>
              <a:t>teams</a:t>
            </a:r>
            <a:r>
              <a:rPr lang="fi-FI" dirty="0"/>
              <a:t> and </a:t>
            </a:r>
            <a:r>
              <a:rPr lang="fi-FI" dirty="0" err="1"/>
              <a:t>maybe</a:t>
            </a:r>
            <a:r>
              <a:rPr lang="fi-FI" dirty="0"/>
              <a:t> </a:t>
            </a:r>
            <a:r>
              <a:rPr lang="fi-FI" dirty="0" err="1"/>
              <a:t>more</a:t>
            </a:r>
            <a:r>
              <a:rPr lang="fi-FI" dirty="0"/>
              <a:t> </a:t>
            </a:r>
            <a:r>
              <a:rPr lang="fi-FI" dirty="0" err="1"/>
              <a:t>demos</a:t>
            </a:r>
            <a:r>
              <a:rPr lang="fi-FI" dirty="0"/>
              <a:t> </a:t>
            </a:r>
            <a:r>
              <a:rPr lang="fi-FI" dirty="0" err="1"/>
              <a:t>based</a:t>
            </a:r>
            <a:r>
              <a:rPr lang="fi-FI" dirty="0"/>
              <a:t> on team </a:t>
            </a:r>
            <a:r>
              <a:rPr lang="fi-FI" dirty="0" err="1"/>
              <a:t>needs</a:t>
            </a:r>
            <a:r>
              <a:rPr lang="fi-FI" dirty="0"/>
              <a:t> </a:t>
            </a:r>
            <a:r>
              <a:rPr lang="fi-FI" dirty="0" err="1"/>
              <a:t>eg</a:t>
            </a:r>
            <a:r>
              <a:rPr lang="fi-FI" dirty="0"/>
              <a:t>. A </a:t>
            </a:r>
            <a:r>
              <a:rPr lang="fi-FI" dirty="0" err="1"/>
              <a:t>chatbot</a:t>
            </a:r>
            <a:r>
              <a:rPr lang="fi-FI" dirty="0"/>
              <a:t> </a:t>
            </a:r>
            <a:r>
              <a:rPr lang="fi-FI" dirty="0" err="1"/>
              <a:t>with</a:t>
            </a:r>
            <a:r>
              <a:rPr lang="fi-FI" dirty="0"/>
              <a:t> Watson </a:t>
            </a:r>
            <a:r>
              <a:rPr lang="fi-FI" dirty="0" err="1"/>
              <a:t>or</a:t>
            </a:r>
            <a:r>
              <a:rPr lang="fi-FI" dirty="0"/>
              <a:t> API publishing. </a:t>
            </a:r>
          </a:p>
          <a:p>
            <a:pPr marL="0" indent="0">
              <a:buNone/>
            </a:pPr>
            <a:endParaRPr lang="fi-FI" dirty="0"/>
          </a:p>
          <a:p>
            <a:pPr marL="0" indent="0">
              <a:buNone/>
            </a:pPr>
            <a:r>
              <a:rPr lang="fi-FI" b="1" dirty="0"/>
              <a:t>14.2. </a:t>
            </a:r>
            <a:r>
              <a:rPr lang="fi-FI" b="1" dirty="0" err="1"/>
              <a:t>Wednesday</a:t>
            </a:r>
            <a:endParaRPr lang="fi-FI" b="1" dirty="0"/>
          </a:p>
          <a:p>
            <a:r>
              <a:rPr lang="fi-FI" dirty="0" err="1"/>
              <a:t>Piching</a:t>
            </a:r>
            <a:r>
              <a:rPr lang="fi-FI" dirty="0"/>
              <a:t> </a:t>
            </a:r>
            <a:r>
              <a:rPr lang="fi-FI" dirty="0" err="1"/>
              <a:t>your</a:t>
            </a:r>
            <a:r>
              <a:rPr lang="fi-FI" dirty="0"/>
              <a:t> </a:t>
            </a:r>
            <a:r>
              <a:rPr lang="fi-FI" dirty="0" err="1"/>
              <a:t>awesome</a:t>
            </a:r>
            <a:r>
              <a:rPr lang="fi-FI" dirty="0"/>
              <a:t> </a:t>
            </a:r>
            <a:r>
              <a:rPr lang="fi-FI" dirty="0" err="1"/>
              <a:t>demos</a:t>
            </a:r>
            <a:endParaRPr lang="fi-FI" dirty="0"/>
          </a:p>
        </p:txBody>
      </p:sp>
    </p:spTree>
    <p:extLst>
      <p:ext uri="{BB962C8B-B14F-4D97-AF65-F5344CB8AC3E}">
        <p14:creationId xmlns:p14="http://schemas.microsoft.com/office/powerpoint/2010/main" val="19957972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2804F-C164-4A18-9B3E-DE919DA5CF7F}"/>
              </a:ext>
            </a:extLst>
          </p:cNvPr>
          <p:cNvSpPr>
            <a:spLocks noGrp="1"/>
          </p:cNvSpPr>
          <p:nvPr>
            <p:ph type="title"/>
          </p:nvPr>
        </p:nvSpPr>
        <p:spPr/>
        <p:txBody>
          <a:bodyPr/>
          <a:lstStyle/>
          <a:p>
            <a:r>
              <a:rPr lang="fi-FI" dirty="0" err="1"/>
              <a:t>Your</a:t>
            </a:r>
            <a:r>
              <a:rPr lang="fi-FI" dirty="0"/>
              <a:t> </a:t>
            </a:r>
            <a:r>
              <a:rPr lang="fi-FI" dirty="0" err="1"/>
              <a:t>own</a:t>
            </a:r>
            <a:r>
              <a:rPr lang="fi-FI" dirty="0"/>
              <a:t> business idea</a:t>
            </a:r>
          </a:p>
        </p:txBody>
      </p:sp>
      <p:sp>
        <p:nvSpPr>
          <p:cNvPr id="3" name="Content Placeholder 2">
            <a:extLst>
              <a:ext uri="{FF2B5EF4-FFF2-40B4-BE49-F238E27FC236}">
                <a16:creationId xmlns:a16="http://schemas.microsoft.com/office/drawing/2014/main" id="{891C171E-71D8-4BBE-A59A-60D1DAEA0B50}"/>
              </a:ext>
            </a:extLst>
          </p:cNvPr>
          <p:cNvSpPr>
            <a:spLocks noGrp="1"/>
          </p:cNvSpPr>
          <p:nvPr>
            <p:ph idx="1"/>
          </p:nvPr>
        </p:nvSpPr>
        <p:spPr/>
        <p:txBody>
          <a:bodyPr/>
          <a:lstStyle/>
          <a:p>
            <a:pPr marL="285750" indent="-285750">
              <a:buFont typeface="Arial" panose="020B0604020202020204" pitchFamily="34" charset="0"/>
              <a:buChar char="•"/>
            </a:pPr>
            <a:r>
              <a:rPr lang="fi-FI" dirty="0" err="1"/>
              <a:t>We</a:t>
            </a:r>
            <a:r>
              <a:rPr lang="fi-FI" dirty="0"/>
              <a:t> </a:t>
            </a:r>
            <a:r>
              <a:rPr lang="fi-FI" dirty="0" err="1"/>
              <a:t>all</a:t>
            </a:r>
            <a:r>
              <a:rPr lang="fi-FI" dirty="0"/>
              <a:t> </a:t>
            </a:r>
            <a:r>
              <a:rPr lang="fi-FI" dirty="0" err="1"/>
              <a:t>will</a:t>
            </a:r>
            <a:r>
              <a:rPr lang="fi-FI" dirty="0"/>
              <a:t> help </a:t>
            </a:r>
            <a:r>
              <a:rPr lang="fi-FI" dirty="0" err="1"/>
              <a:t>you</a:t>
            </a:r>
            <a:r>
              <a:rPr lang="fi-FI" dirty="0"/>
              <a:t> to </a:t>
            </a:r>
            <a:r>
              <a:rPr lang="fi-FI" dirty="0" err="1"/>
              <a:t>develop</a:t>
            </a:r>
            <a:r>
              <a:rPr lang="fi-FI" dirty="0"/>
              <a:t> </a:t>
            </a:r>
            <a:r>
              <a:rPr lang="fi-FI" dirty="0" err="1"/>
              <a:t>your</a:t>
            </a:r>
            <a:r>
              <a:rPr lang="fi-FI" dirty="0"/>
              <a:t> idea to </a:t>
            </a:r>
            <a:r>
              <a:rPr lang="fi-FI" dirty="0" err="1"/>
              <a:t>the</a:t>
            </a:r>
            <a:r>
              <a:rPr lang="fi-FI" dirty="0"/>
              <a:t> </a:t>
            </a:r>
            <a:r>
              <a:rPr lang="fi-FI" dirty="0" err="1"/>
              <a:t>next</a:t>
            </a:r>
            <a:r>
              <a:rPr lang="fi-FI" dirty="0"/>
              <a:t> </a:t>
            </a:r>
            <a:r>
              <a:rPr lang="fi-FI" dirty="0" err="1"/>
              <a:t>level</a:t>
            </a:r>
            <a:endParaRPr lang="fi-FI" dirty="0"/>
          </a:p>
        </p:txBody>
      </p:sp>
    </p:spTree>
    <p:extLst>
      <p:ext uri="{BB962C8B-B14F-4D97-AF65-F5344CB8AC3E}">
        <p14:creationId xmlns:p14="http://schemas.microsoft.com/office/powerpoint/2010/main" val="3006134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57A9C8C8-67C8-48B9-8B0A-A760CF1C8720}"/>
              </a:ext>
            </a:extLst>
          </p:cNvPr>
          <p:cNvPicPr>
            <a:picLocks noChangeAspect="1"/>
          </p:cNvPicPr>
          <p:nvPr/>
        </p:nvPicPr>
        <p:blipFill>
          <a:blip r:embed="rId3"/>
          <a:stretch>
            <a:fillRect/>
          </a:stretch>
        </p:blipFill>
        <p:spPr>
          <a:xfrm>
            <a:off x="0" y="0"/>
            <a:ext cx="9144000" cy="5143500"/>
          </a:xfrm>
          <a:prstGeom prst="rect">
            <a:avLst/>
          </a:prstGeom>
        </p:spPr>
      </p:pic>
      <p:sp>
        <p:nvSpPr>
          <p:cNvPr id="3" name="TextBox 2"/>
          <p:cNvSpPr txBox="1"/>
          <p:nvPr/>
        </p:nvSpPr>
        <p:spPr>
          <a:xfrm>
            <a:off x="3687416" y="943536"/>
            <a:ext cx="1769166" cy="1073923"/>
          </a:xfrm>
          <a:prstGeom prst="rect">
            <a:avLst/>
          </a:prstGeom>
        </p:spPr>
        <p:txBody>
          <a:bodyPr vert="horz" wrap="none" lIns="91440" tIns="45720" rIns="91440" bIns="45720" rtlCol="0">
            <a:normAutofit/>
          </a:bodyPr>
          <a:lstStyle/>
          <a:p>
            <a:pPr marR="0" algn="ctr" defTabSz="457200" rtl="0" eaLnBrk="1" fontAlgn="auto" latinLnBrk="0" hangingPunct="1">
              <a:lnSpc>
                <a:spcPct val="100000"/>
              </a:lnSpc>
              <a:spcAft>
                <a:spcPts val="0"/>
              </a:spcAft>
              <a:buClrTx/>
              <a:buSzTx/>
              <a:buFontTx/>
              <a:buNone/>
              <a:tabLst/>
            </a:pPr>
            <a:r>
              <a:rPr lang="fi-FI" sz="3600" dirty="0" err="1"/>
              <a:t>Thank</a:t>
            </a:r>
            <a:r>
              <a:rPr lang="fi-FI" sz="3600" dirty="0"/>
              <a:t> </a:t>
            </a:r>
            <a:r>
              <a:rPr lang="fi-FI" sz="3600" dirty="0" err="1"/>
              <a:t>you</a:t>
            </a:r>
            <a:r>
              <a:rPr kumimoji="0" lang="fi-FI" sz="3600" i="0" u="none" strike="noStrike" kern="1200" spc="0" normalizeH="0" baseline="0" noProof="0" dirty="0">
                <a:ln>
                  <a:noFill/>
                </a:ln>
                <a:uLnTx/>
                <a:uFillTx/>
              </a:rPr>
              <a:t>!</a:t>
            </a:r>
          </a:p>
          <a:p>
            <a:pPr marR="0" algn="ctr" defTabSz="457200" rtl="0" eaLnBrk="1" fontAlgn="auto" latinLnBrk="0" hangingPunct="1">
              <a:lnSpc>
                <a:spcPct val="100000"/>
              </a:lnSpc>
              <a:spcAft>
                <a:spcPts val="0"/>
              </a:spcAft>
              <a:buClrTx/>
              <a:buSzTx/>
              <a:buFontTx/>
              <a:buNone/>
              <a:tabLst/>
            </a:pPr>
            <a:r>
              <a:rPr lang="fi-FI" sz="2400" dirty="0"/>
              <a:t>#digiarki</a:t>
            </a:r>
            <a:endParaRPr kumimoji="0" lang="en-US" sz="2400" i="0" u="none" strike="noStrike" kern="1200" spc="0" normalizeH="0" baseline="0" noProof="0" dirty="0">
              <a:ln>
                <a:noFill/>
              </a:ln>
              <a:uLnTx/>
              <a:uFillTx/>
            </a:endParaRPr>
          </a:p>
        </p:txBody>
      </p:sp>
      <p:sp>
        <p:nvSpPr>
          <p:cNvPr id="11" name="TextBox 10"/>
          <p:cNvSpPr txBox="1"/>
          <p:nvPr/>
        </p:nvSpPr>
        <p:spPr>
          <a:xfrm>
            <a:off x="3687416" y="2010029"/>
            <a:ext cx="1769166" cy="393129"/>
          </a:xfrm>
          <a:prstGeom prst="rect">
            <a:avLst/>
          </a:prstGeom>
        </p:spPr>
        <p:txBody>
          <a:bodyPr vert="horz" wrap="none" lIns="91440" tIns="45720" rIns="91440" bIns="45720" rtlCol="0">
            <a:normAutofit/>
          </a:bodyPr>
          <a:lstStyle/>
          <a:p>
            <a:pPr marR="0" algn="ctr" defTabSz="457200" rtl="0" eaLnBrk="1" fontAlgn="auto" latinLnBrk="0" hangingPunct="1">
              <a:lnSpc>
                <a:spcPct val="100000"/>
              </a:lnSpc>
              <a:spcAft>
                <a:spcPts val="0"/>
              </a:spcAft>
              <a:buClrTx/>
              <a:buSzTx/>
              <a:buFontTx/>
              <a:buNone/>
              <a:tabLst/>
            </a:pPr>
            <a:r>
              <a:rPr kumimoji="0" lang="fi-FI" sz="1400" i="0" u="none" strike="noStrike" kern="1200" spc="0" normalizeH="0" baseline="0" noProof="0" dirty="0">
                <a:ln>
                  <a:noFill/>
                </a:ln>
                <a:uLnTx/>
                <a:uFillTx/>
                <a:latin typeface="Calibri Light" panose="020F0302020204030204" pitchFamily="34" charset="0"/>
              </a:rPr>
              <a:t>www.digia.com</a:t>
            </a:r>
          </a:p>
        </p:txBody>
      </p:sp>
      <p:pic>
        <p:nvPicPr>
          <p:cNvPr id="13" name="Picture 12"/>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8245440" y="4407400"/>
            <a:ext cx="898560" cy="748800"/>
          </a:xfrm>
          <a:prstGeom prst="rect">
            <a:avLst/>
          </a:prstGeom>
        </p:spPr>
      </p:pic>
    </p:spTree>
    <p:extLst>
      <p:ext uri="{BB962C8B-B14F-4D97-AF65-F5344CB8AC3E}">
        <p14:creationId xmlns:p14="http://schemas.microsoft.com/office/powerpoint/2010/main" val="106893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8F24A-55FE-49D3-AE37-BE380B8FEEAD}"/>
              </a:ext>
            </a:extLst>
          </p:cNvPr>
          <p:cNvSpPr>
            <a:spLocks noGrp="1"/>
          </p:cNvSpPr>
          <p:nvPr>
            <p:ph type="title"/>
          </p:nvPr>
        </p:nvSpPr>
        <p:spPr>
          <a:xfrm>
            <a:off x="571499" y="345600"/>
            <a:ext cx="7838101" cy="1066959"/>
          </a:xfrm>
        </p:spPr>
        <p:txBody>
          <a:bodyPr/>
          <a:lstStyle/>
          <a:p>
            <a:r>
              <a:rPr lang="fi-FI" dirty="0"/>
              <a:t>IoT </a:t>
            </a:r>
            <a:r>
              <a:rPr lang="fi-FI" dirty="0" err="1"/>
              <a:t>sensoring</a:t>
            </a:r>
            <a:r>
              <a:rPr lang="fi-FI" dirty="0"/>
              <a:t> for </a:t>
            </a:r>
            <a:r>
              <a:rPr lang="fi-FI" dirty="0" err="1"/>
              <a:t>health</a:t>
            </a:r>
            <a:r>
              <a:rPr lang="fi-FI" dirty="0"/>
              <a:t> </a:t>
            </a:r>
            <a:r>
              <a:rPr lang="fi-FI" dirty="0" err="1"/>
              <a:t>care</a:t>
            </a:r>
            <a:r>
              <a:rPr lang="fi-FI" dirty="0"/>
              <a:t> </a:t>
            </a:r>
            <a:r>
              <a:rPr lang="fi-FI" dirty="0" err="1"/>
              <a:t>sector</a:t>
            </a:r>
            <a:br>
              <a:rPr lang="fi-FI" dirty="0"/>
            </a:br>
            <a:endParaRPr lang="fi-FI" dirty="0"/>
          </a:p>
        </p:txBody>
      </p:sp>
      <p:sp>
        <p:nvSpPr>
          <p:cNvPr id="3" name="Content Placeholder 2">
            <a:extLst>
              <a:ext uri="{FF2B5EF4-FFF2-40B4-BE49-F238E27FC236}">
                <a16:creationId xmlns:a16="http://schemas.microsoft.com/office/drawing/2014/main" id="{CBFEB3D0-74DE-4810-99E6-CDDCBAB4CE4B}"/>
              </a:ext>
            </a:extLst>
          </p:cNvPr>
          <p:cNvSpPr>
            <a:spLocks noGrp="1"/>
          </p:cNvSpPr>
          <p:nvPr>
            <p:ph idx="1"/>
          </p:nvPr>
        </p:nvSpPr>
        <p:spPr/>
        <p:txBody>
          <a:bodyPr vert="horz" lIns="91440" tIns="45720" rIns="91440" bIns="45720" rtlCol="0" anchor="t">
            <a:normAutofit/>
          </a:bodyPr>
          <a:lstStyle/>
          <a:p>
            <a:pPr marL="285750" indent="-285750">
              <a:buFont typeface="Arial" panose="020B0604020202020204" pitchFamily="34" charset="0"/>
              <a:buChar char="•"/>
            </a:pPr>
            <a:r>
              <a:rPr lang="fi-FI" dirty="0" err="1"/>
              <a:t>Conceptualise</a:t>
            </a:r>
            <a:r>
              <a:rPr lang="fi-FI" dirty="0"/>
              <a:t> an idea </a:t>
            </a:r>
            <a:r>
              <a:rPr lang="fi-FI" dirty="0" err="1"/>
              <a:t>how</a:t>
            </a:r>
            <a:r>
              <a:rPr lang="fi-FI" dirty="0"/>
              <a:t> to </a:t>
            </a:r>
            <a:r>
              <a:rPr lang="fi-FI" dirty="0" err="1"/>
              <a:t>monitor</a:t>
            </a:r>
            <a:r>
              <a:rPr lang="fi-FI" dirty="0"/>
              <a:t> </a:t>
            </a:r>
            <a:r>
              <a:rPr lang="fi-FI" dirty="0" err="1"/>
              <a:t>health</a:t>
            </a:r>
            <a:r>
              <a:rPr lang="fi-FI" dirty="0"/>
              <a:t> and </a:t>
            </a:r>
            <a:r>
              <a:rPr lang="fi-FI" dirty="0" err="1"/>
              <a:t>improve</a:t>
            </a:r>
            <a:r>
              <a:rPr lang="fi-FI" dirty="0"/>
              <a:t> </a:t>
            </a:r>
            <a:r>
              <a:rPr lang="fi-FI" dirty="0" err="1"/>
              <a:t>services</a:t>
            </a:r>
            <a:r>
              <a:rPr lang="fi-FI" dirty="0"/>
              <a:t> in </a:t>
            </a:r>
            <a:r>
              <a:rPr lang="fi-FI" dirty="0" err="1"/>
              <a:t>health</a:t>
            </a:r>
            <a:r>
              <a:rPr lang="fi-FI" dirty="0"/>
              <a:t> </a:t>
            </a:r>
            <a:r>
              <a:rPr lang="fi-FI" dirty="0" err="1"/>
              <a:t>care</a:t>
            </a:r>
            <a:endParaRPr lang="fi-FI" dirty="0"/>
          </a:p>
          <a:p>
            <a:pPr marL="285750" indent="-285750">
              <a:buFont typeface="Arial" panose="020B0604020202020204" pitchFamily="34" charset="0"/>
              <a:buChar char="•"/>
            </a:pPr>
            <a:r>
              <a:rPr lang="fi-FI" dirty="0"/>
              <a:t>How </a:t>
            </a:r>
            <a:r>
              <a:rPr lang="fi-FI" dirty="0" err="1"/>
              <a:t>would</a:t>
            </a:r>
            <a:r>
              <a:rPr lang="fi-FI" dirty="0"/>
              <a:t> </a:t>
            </a:r>
            <a:r>
              <a:rPr lang="fi-FI" dirty="0" err="1"/>
              <a:t>you</a:t>
            </a:r>
            <a:r>
              <a:rPr lang="fi-FI" dirty="0"/>
              <a:t> set </a:t>
            </a:r>
            <a:r>
              <a:rPr lang="fi-FI" dirty="0" err="1"/>
              <a:t>up</a:t>
            </a:r>
            <a:r>
              <a:rPr lang="fi-FI" dirty="0"/>
              <a:t> a </a:t>
            </a:r>
            <a:r>
              <a:rPr lang="fi-FI" dirty="0" err="1"/>
              <a:t>system</a:t>
            </a:r>
            <a:r>
              <a:rPr lang="fi-FI" dirty="0"/>
              <a:t>?</a:t>
            </a:r>
          </a:p>
          <a:p>
            <a:pPr marL="285750" indent="-285750">
              <a:buFont typeface="Arial" panose="020B0604020202020204" pitchFamily="34" charset="0"/>
              <a:buChar char="•"/>
            </a:pPr>
            <a:endParaRPr lang="fi-FI" dirty="0"/>
          </a:p>
          <a:p>
            <a:pPr marL="285750" indent="-285750">
              <a:buFont typeface="Arial" panose="020B0604020202020204" pitchFamily="34" charset="0"/>
              <a:buChar char="•"/>
            </a:pPr>
            <a:r>
              <a:rPr lang="fi-FI" dirty="0" err="1"/>
              <a:t>Ten</a:t>
            </a:r>
            <a:r>
              <a:rPr lang="fi-FI" dirty="0"/>
              <a:t> </a:t>
            </a:r>
            <a:r>
              <a:rPr lang="fi-FI" dirty="0" err="1"/>
              <a:t>examples</a:t>
            </a:r>
            <a:r>
              <a:rPr lang="fi-FI" dirty="0"/>
              <a:t> of </a:t>
            </a:r>
            <a:r>
              <a:rPr lang="fi-FI" dirty="0" err="1"/>
              <a:t>the</a:t>
            </a:r>
            <a:r>
              <a:rPr lang="fi-FI" dirty="0"/>
              <a:t> IoT in </a:t>
            </a:r>
            <a:r>
              <a:rPr lang="fi-FI" dirty="0" err="1"/>
              <a:t>healthcare</a:t>
            </a:r>
            <a:r>
              <a:rPr lang="fi-FI" dirty="0"/>
              <a:t>: </a:t>
            </a:r>
            <a:r>
              <a:rPr lang="fi-FI" dirty="0">
                <a:hlinkClick r:id="rId2"/>
              </a:rPr>
              <a:t>https://econsultancy.com/blog/68878-10-examples-of-the-internet-of-things-in-healthcare</a:t>
            </a:r>
          </a:p>
          <a:p>
            <a:pPr marL="285750" indent="-285750">
              <a:buFont typeface="Arial" panose="020B0604020202020204" pitchFamily="34" charset="0"/>
              <a:buChar char="•"/>
            </a:pPr>
            <a:r>
              <a:rPr lang="fi-FI" dirty="0">
                <a:hlinkClick r:id="rId3"/>
              </a:rPr>
              <a:t>https://orionhealth.com/us/products/open-apis/</a:t>
            </a:r>
            <a:endParaRPr lang="fi-FI" dirty="0"/>
          </a:p>
          <a:p>
            <a:pPr marL="285750" indent="-285750">
              <a:buFont typeface="Arial" panose="020B0604020202020204" pitchFamily="34" charset="0"/>
              <a:buChar char="•"/>
            </a:pPr>
            <a:endParaRPr lang="fi-FI" dirty="0"/>
          </a:p>
          <a:p>
            <a:pPr marL="285750" indent="-285750">
              <a:buFont typeface="Arial" panose="020B0604020202020204" pitchFamily="34" charset="0"/>
              <a:buChar char="•"/>
            </a:pPr>
            <a:endParaRPr lang="fi-FI" dirty="0"/>
          </a:p>
          <a:p>
            <a:endParaRPr lang="fi-FI" dirty="0"/>
          </a:p>
        </p:txBody>
      </p:sp>
    </p:spTree>
    <p:extLst>
      <p:ext uri="{BB962C8B-B14F-4D97-AF65-F5344CB8AC3E}">
        <p14:creationId xmlns:p14="http://schemas.microsoft.com/office/powerpoint/2010/main" val="1026924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69ADF-E3B8-4A30-9BFD-AE5A6B3C482C}"/>
              </a:ext>
            </a:extLst>
          </p:cNvPr>
          <p:cNvSpPr>
            <a:spLocks noGrp="1"/>
          </p:cNvSpPr>
          <p:nvPr>
            <p:ph type="title"/>
          </p:nvPr>
        </p:nvSpPr>
        <p:spPr>
          <a:xfrm>
            <a:off x="571499" y="345600"/>
            <a:ext cx="8008975" cy="579646"/>
          </a:xfrm>
        </p:spPr>
        <p:txBody>
          <a:bodyPr/>
          <a:lstStyle/>
          <a:p>
            <a:r>
              <a:rPr lang="fi-FI" dirty="0"/>
              <a:t>Open </a:t>
            </a:r>
            <a:r>
              <a:rPr lang="fi-FI" dirty="0" err="1"/>
              <a:t>banking</a:t>
            </a:r>
            <a:endParaRPr lang="fi-FI" dirty="0"/>
          </a:p>
        </p:txBody>
      </p:sp>
      <p:sp>
        <p:nvSpPr>
          <p:cNvPr id="3" name="Text Placeholder 2">
            <a:extLst>
              <a:ext uri="{FF2B5EF4-FFF2-40B4-BE49-F238E27FC236}">
                <a16:creationId xmlns:a16="http://schemas.microsoft.com/office/drawing/2014/main" id="{709AD1B8-304B-4C46-9D38-B1799C610D84}"/>
              </a:ext>
            </a:extLst>
          </p:cNvPr>
          <p:cNvSpPr>
            <a:spLocks noGrp="1"/>
          </p:cNvSpPr>
          <p:nvPr>
            <p:ph type="body" sz="quarter" idx="10"/>
          </p:nvPr>
        </p:nvSpPr>
        <p:spPr/>
        <p:txBody>
          <a:bodyPr vert="horz" lIns="91440" tIns="45720" rIns="91440" bIns="45720" rtlCol="0" anchor="t">
            <a:normAutofit/>
          </a:bodyPr>
          <a:lstStyle/>
          <a:p>
            <a:r>
              <a:rPr lang="fi-FI" dirty="0" err="1"/>
              <a:t>Jump</a:t>
            </a:r>
            <a:r>
              <a:rPr lang="fi-FI" dirty="0"/>
              <a:t> into open </a:t>
            </a:r>
            <a:r>
              <a:rPr lang="fi-FI" dirty="0" err="1"/>
              <a:t>banking</a:t>
            </a:r>
            <a:r>
              <a:rPr lang="fi-FI" dirty="0"/>
              <a:t> </a:t>
            </a:r>
            <a:r>
              <a:rPr lang="fi-FI" dirty="0" err="1"/>
              <a:t>API´s</a:t>
            </a:r>
            <a:endParaRPr lang="fi-FI" dirty="0"/>
          </a:p>
          <a:p>
            <a:r>
              <a:rPr lang="fi-FI" dirty="0"/>
              <a:t>How could </a:t>
            </a:r>
            <a:r>
              <a:rPr lang="fi-FI" dirty="0" err="1"/>
              <a:t>you</a:t>
            </a:r>
            <a:r>
              <a:rPr lang="fi-FI" dirty="0"/>
              <a:t> </a:t>
            </a:r>
            <a:r>
              <a:rPr lang="fi-FI" dirty="0" err="1"/>
              <a:t>improve</a:t>
            </a:r>
            <a:r>
              <a:rPr lang="fi-FI" dirty="0"/>
              <a:t> </a:t>
            </a:r>
            <a:r>
              <a:rPr lang="fi-FI" dirty="0" err="1"/>
              <a:t>the</a:t>
            </a:r>
            <a:r>
              <a:rPr lang="fi-FI" dirty="0"/>
              <a:t> </a:t>
            </a:r>
            <a:r>
              <a:rPr lang="fi-FI" dirty="0" err="1"/>
              <a:t>banking</a:t>
            </a:r>
            <a:r>
              <a:rPr lang="fi-FI" dirty="0"/>
              <a:t> of </a:t>
            </a:r>
            <a:r>
              <a:rPr lang="fi-FI" dirty="0" err="1"/>
              <a:t>the</a:t>
            </a:r>
            <a:r>
              <a:rPr lang="fi-FI" dirty="0"/>
              <a:t> </a:t>
            </a:r>
            <a:r>
              <a:rPr lang="fi-FI" dirty="0" err="1"/>
              <a:t>future</a:t>
            </a:r>
            <a:r>
              <a:rPr lang="fi-FI" dirty="0"/>
              <a:t> </a:t>
            </a:r>
            <a:r>
              <a:rPr lang="fi-FI" dirty="0" err="1"/>
              <a:t>with</a:t>
            </a:r>
            <a:r>
              <a:rPr lang="fi-FI" dirty="0"/>
              <a:t> Open </a:t>
            </a:r>
            <a:r>
              <a:rPr lang="fi-FI" dirty="0" err="1"/>
              <a:t>API´s</a:t>
            </a:r>
            <a:r>
              <a:rPr lang="fi-FI" dirty="0"/>
              <a:t>?</a:t>
            </a:r>
          </a:p>
          <a:p>
            <a:r>
              <a:rPr lang="fi-FI" dirty="0"/>
              <a:t>Nordea and OP</a:t>
            </a:r>
          </a:p>
          <a:p>
            <a:r>
              <a:rPr lang="fi-FI" dirty="0" err="1"/>
              <a:t>Request</a:t>
            </a:r>
            <a:r>
              <a:rPr lang="fi-FI" dirty="0"/>
              <a:t> </a:t>
            </a:r>
            <a:r>
              <a:rPr lang="fi-FI" dirty="0" err="1"/>
              <a:t>accounts</a:t>
            </a:r>
            <a:endParaRPr lang="fi-FI" dirty="0"/>
          </a:p>
          <a:p>
            <a:endParaRPr lang="fi-FI" dirty="0"/>
          </a:p>
          <a:p>
            <a:r>
              <a:rPr lang="fi-FI" dirty="0">
                <a:hlinkClick r:id="rId2"/>
              </a:rPr>
              <a:t>https://developer.nordeaopenbanking.com/</a:t>
            </a:r>
          </a:p>
          <a:p>
            <a:r>
              <a:rPr lang="fi-FI" dirty="0">
                <a:hlinkClick r:id="rId3"/>
              </a:rPr>
              <a:t>https://op-developer.fi/#section=Banking</a:t>
            </a:r>
          </a:p>
          <a:p>
            <a:endParaRPr lang="fi-FI" dirty="0"/>
          </a:p>
        </p:txBody>
      </p:sp>
    </p:spTree>
    <p:extLst>
      <p:ext uri="{BB962C8B-B14F-4D97-AF65-F5344CB8AC3E}">
        <p14:creationId xmlns:p14="http://schemas.microsoft.com/office/powerpoint/2010/main" val="1895551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75EF3-D3FE-47FB-B9E7-C3C01A25CA5A}"/>
              </a:ext>
            </a:extLst>
          </p:cNvPr>
          <p:cNvSpPr>
            <a:spLocks noGrp="1"/>
          </p:cNvSpPr>
          <p:nvPr>
            <p:ph type="title"/>
          </p:nvPr>
        </p:nvSpPr>
        <p:spPr>
          <a:xfrm>
            <a:off x="571499" y="345600"/>
            <a:ext cx="8008975" cy="579646"/>
          </a:xfrm>
        </p:spPr>
        <p:txBody>
          <a:bodyPr/>
          <a:lstStyle/>
          <a:p>
            <a:r>
              <a:rPr lang="fi-FI" dirty="0"/>
              <a:t>Asiakastieto Open </a:t>
            </a:r>
            <a:r>
              <a:rPr lang="fi-FI" dirty="0" err="1"/>
              <a:t>API´s</a:t>
            </a:r>
            <a:endParaRPr lang="fi-FI" dirty="0"/>
          </a:p>
        </p:txBody>
      </p:sp>
      <p:sp>
        <p:nvSpPr>
          <p:cNvPr id="3" name="Text Placeholder 2">
            <a:extLst>
              <a:ext uri="{FF2B5EF4-FFF2-40B4-BE49-F238E27FC236}">
                <a16:creationId xmlns:a16="http://schemas.microsoft.com/office/drawing/2014/main" id="{096E6ECA-22E7-4AFF-B8D0-5ECB793FF16B}"/>
              </a:ext>
            </a:extLst>
          </p:cNvPr>
          <p:cNvSpPr>
            <a:spLocks noGrp="1"/>
          </p:cNvSpPr>
          <p:nvPr>
            <p:ph type="body" sz="quarter" idx="10"/>
          </p:nvPr>
        </p:nvSpPr>
        <p:spPr/>
        <p:txBody>
          <a:bodyPr vert="horz" lIns="91440" tIns="45720" rIns="91440" bIns="45720" rtlCol="0" anchor="t">
            <a:normAutofit/>
          </a:bodyPr>
          <a:lstStyle/>
          <a:p>
            <a:r>
              <a:rPr lang="fi-FI" dirty="0"/>
              <a:t>Jollain muullakin on…</a:t>
            </a:r>
          </a:p>
          <a:p>
            <a:endParaRPr lang="fi-FI"/>
          </a:p>
          <a:p>
            <a:endParaRPr lang="fi-FI"/>
          </a:p>
          <a:p>
            <a:r>
              <a:rPr lang="fi-FI">
                <a:hlinkClick r:id="rId2"/>
              </a:rPr>
              <a:t>https://www.asiakastieto.fi/web/fi/ketteradata/api.html</a:t>
            </a:r>
            <a:r>
              <a:rPr lang="fi-FI"/>
              <a:t> </a:t>
            </a:r>
            <a:r>
              <a:rPr lang="fi-FI" err="1"/>
              <a:t>Needs</a:t>
            </a:r>
            <a:r>
              <a:rPr lang="fi-FI"/>
              <a:t> </a:t>
            </a:r>
            <a:r>
              <a:rPr lang="fi-FI" err="1"/>
              <a:t>access</a:t>
            </a:r>
            <a:r>
              <a:rPr lang="fi-FI"/>
              <a:t>. </a:t>
            </a:r>
          </a:p>
        </p:txBody>
      </p:sp>
    </p:spTree>
    <p:extLst>
      <p:ext uri="{BB962C8B-B14F-4D97-AF65-F5344CB8AC3E}">
        <p14:creationId xmlns:p14="http://schemas.microsoft.com/office/powerpoint/2010/main" val="1070145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49772-DA03-4EF6-998A-2B9B0D760F7D}"/>
              </a:ext>
            </a:extLst>
          </p:cNvPr>
          <p:cNvSpPr>
            <a:spLocks noGrp="1"/>
          </p:cNvSpPr>
          <p:nvPr>
            <p:ph type="title"/>
          </p:nvPr>
        </p:nvSpPr>
        <p:spPr/>
        <p:txBody>
          <a:bodyPr/>
          <a:lstStyle/>
          <a:p>
            <a:r>
              <a:rPr lang="fi-FI" dirty="0" err="1"/>
              <a:t>Text</a:t>
            </a:r>
            <a:r>
              <a:rPr lang="fi-FI" dirty="0"/>
              <a:t> to </a:t>
            </a:r>
            <a:r>
              <a:rPr lang="fi-FI" dirty="0" err="1"/>
              <a:t>speech</a:t>
            </a:r>
            <a:endParaRPr lang="fi-FI" dirty="0"/>
          </a:p>
        </p:txBody>
      </p:sp>
      <p:sp>
        <p:nvSpPr>
          <p:cNvPr id="3" name="Content Placeholder 2">
            <a:extLst>
              <a:ext uri="{FF2B5EF4-FFF2-40B4-BE49-F238E27FC236}">
                <a16:creationId xmlns:a16="http://schemas.microsoft.com/office/drawing/2014/main" id="{57A44D18-2F6C-4B7C-BC74-C17000B675A4}"/>
              </a:ext>
            </a:extLst>
          </p:cNvPr>
          <p:cNvSpPr>
            <a:spLocks noGrp="1"/>
          </p:cNvSpPr>
          <p:nvPr>
            <p:ph idx="1"/>
          </p:nvPr>
        </p:nvSpPr>
        <p:spPr/>
        <p:txBody>
          <a:bodyPr vert="horz" lIns="91440" tIns="45720" rIns="91440" bIns="45720" rtlCol="0" anchor="t">
            <a:normAutofit/>
          </a:bodyPr>
          <a:lstStyle/>
          <a:p>
            <a:pPr marL="285750" indent="-285750">
              <a:buFont typeface="Arial" panose="020B0604020202020204" pitchFamily="34" charset="0"/>
              <a:buChar char="•"/>
            </a:pPr>
            <a:r>
              <a:rPr lang="fi-FI" dirty="0"/>
              <a:t>Can </a:t>
            </a:r>
            <a:r>
              <a:rPr lang="fi-FI" dirty="0" err="1"/>
              <a:t>you</a:t>
            </a:r>
            <a:r>
              <a:rPr lang="fi-FI" dirty="0"/>
              <a:t> </a:t>
            </a:r>
            <a:r>
              <a:rPr lang="fi-FI" dirty="0" err="1"/>
              <a:t>think</a:t>
            </a:r>
            <a:r>
              <a:rPr lang="fi-FI" dirty="0"/>
              <a:t> of </a:t>
            </a:r>
            <a:r>
              <a:rPr lang="fi-FI" dirty="0" err="1"/>
              <a:t>any</a:t>
            </a:r>
            <a:r>
              <a:rPr lang="fi-FI" dirty="0"/>
              <a:t> </a:t>
            </a:r>
            <a:r>
              <a:rPr lang="fi-FI" dirty="0" err="1"/>
              <a:t>use</a:t>
            </a:r>
            <a:r>
              <a:rPr lang="fi-FI" dirty="0"/>
              <a:t> </a:t>
            </a:r>
            <a:r>
              <a:rPr lang="fi-FI" dirty="0" err="1"/>
              <a:t>cases</a:t>
            </a:r>
            <a:r>
              <a:rPr lang="fi-FI" dirty="0"/>
              <a:t> for </a:t>
            </a:r>
            <a:r>
              <a:rPr lang="fi-FI" dirty="0" err="1"/>
              <a:t>text</a:t>
            </a:r>
            <a:r>
              <a:rPr lang="fi-FI" dirty="0"/>
              <a:t> to </a:t>
            </a:r>
            <a:r>
              <a:rPr lang="fi-FI" dirty="0" err="1"/>
              <a:t>speech</a:t>
            </a:r>
            <a:r>
              <a:rPr lang="fi-FI" dirty="0"/>
              <a:t>?</a:t>
            </a:r>
          </a:p>
          <a:p>
            <a:pPr marL="285750" indent="-285750">
              <a:buFont typeface="Arial" panose="020B0604020202020204" pitchFamily="34" charset="0"/>
              <a:buChar char="•"/>
            </a:pPr>
            <a:r>
              <a:rPr lang="fi-FI" dirty="0" err="1"/>
              <a:t>Does</a:t>
            </a:r>
            <a:r>
              <a:rPr lang="fi-FI" dirty="0"/>
              <a:t> </a:t>
            </a:r>
            <a:r>
              <a:rPr lang="fi-FI" dirty="0" err="1"/>
              <a:t>Finnish</a:t>
            </a:r>
            <a:r>
              <a:rPr lang="fi-FI" dirty="0"/>
              <a:t> </a:t>
            </a:r>
            <a:r>
              <a:rPr lang="fi-FI" dirty="0" err="1"/>
              <a:t>language</a:t>
            </a:r>
            <a:r>
              <a:rPr lang="fi-FI" dirty="0"/>
              <a:t> </a:t>
            </a:r>
            <a:r>
              <a:rPr lang="fi-FI" dirty="0" err="1"/>
              <a:t>work</a:t>
            </a:r>
            <a:r>
              <a:rPr lang="fi-FI" dirty="0"/>
              <a:t>? </a:t>
            </a:r>
            <a:r>
              <a:rPr lang="fi-FI" dirty="0" err="1"/>
              <a:t>Maybe</a:t>
            </a:r>
            <a:r>
              <a:rPr lang="fi-FI" dirty="0"/>
              <a:t> English </a:t>
            </a:r>
            <a:r>
              <a:rPr lang="fi-FI" dirty="0" err="1"/>
              <a:t>will</a:t>
            </a:r>
            <a:r>
              <a:rPr lang="fi-FI" dirty="0"/>
              <a:t> </a:t>
            </a:r>
            <a:r>
              <a:rPr lang="fi-FI" dirty="0" err="1"/>
              <a:t>work</a:t>
            </a:r>
            <a:r>
              <a:rPr lang="fi-FI" dirty="0"/>
              <a:t> </a:t>
            </a:r>
            <a:r>
              <a:rPr lang="fi-FI" dirty="0" err="1"/>
              <a:t>better</a:t>
            </a:r>
            <a:r>
              <a:rPr lang="fi-FI" dirty="0"/>
              <a:t>.</a:t>
            </a:r>
          </a:p>
          <a:p>
            <a:pPr marL="285750" indent="-285750">
              <a:buFont typeface="Arial" panose="020B0604020202020204" pitchFamily="34" charset="0"/>
              <a:buChar char="•"/>
            </a:pPr>
            <a:r>
              <a:rPr lang="fi-FI" dirty="0"/>
              <a:t>How </a:t>
            </a:r>
            <a:r>
              <a:rPr lang="fi-FI" dirty="0" err="1"/>
              <a:t>about</a:t>
            </a:r>
            <a:r>
              <a:rPr lang="fi-FI" dirty="0"/>
              <a:t> a </a:t>
            </a:r>
            <a:r>
              <a:rPr lang="fi-FI" dirty="0" err="1"/>
              <a:t>speech</a:t>
            </a:r>
            <a:r>
              <a:rPr lang="fi-FI" dirty="0"/>
              <a:t> </a:t>
            </a:r>
            <a:r>
              <a:rPr lang="fi-FI" dirty="0" err="1"/>
              <a:t>bot</a:t>
            </a:r>
            <a:r>
              <a:rPr lang="fi-FI" dirty="0"/>
              <a:t>? </a:t>
            </a:r>
            <a:r>
              <a:rPr lang="fi-FI" dirty="0" err="1"/>
              <a:t>Instead</a:t>
            </a:r>
            <a:r>
              <a:rPr lang="fi-FI" dirty="0"/>
              <a:t> of </a:t>
            </a:r>
            <a:r>
              <a:rPr lang="fi-FI" dirty="0" err="1"/>
              <a:t>somebody</a:t>
            </a:r>
            <a:r>
              <a:rPr lang="fi-FI" dirty="0"/>
              <a:t> </a:t>
            </a:r>
            <a:r>
              <a:rPr lang="fi-FI" dirty="0" err="1"/>
              <a:t>typing</a:t>
            </a:r>
            <a:r>
              <a:rPr lang="fi-FI" dirty="0"/>
              <a:t>. </a:t>
            </a:r>
          </a:p>
          <a:p>
            <a:pPr marL="285750" indent="-285750">
              <a:buFont typeface="Arial" panose="020B0604020202020204" pitchFamily="34" charset="0"/>
              <a:buChar char="•"/>
            </a:pPr>
            <a:r>
              <a:rPr lang="fi-FI" dirty="0" err="1"/>
              <a:t>Could</a:t>
            </a:r>
            <a:r>
              <a:rPr lang="fi-FI" dirty="0"/>
              <a:t> </a:t>
            </a:r>
            <a:r>
              <a:rPr lang="fi-FI" dirty="0" err="1"/>
              <a:t>this</a:t>
            </a:r>
            <a:r>
              <a:rPr lang="fi-FI" dirty="0"/>
              <a:t> help senior </a:t>
            </a:r>
            <a:r>
              <a:rPr lang="fi-FI" dirty="0" err="1"/>
              <a:t>citizen</a:t>
            </a:r>
            <a:r>
              <a:rPr lang="fi-FI" dirty="0"/>
              <a:t>?</a:t>
            </a:r>
          </a:p>
          <a:p>
            <a:endParaRPr lang="fi-FI" dirty="0"/>
          </a:p>
          <a:p>
            <a:r>
              <a:rPr lang="fi-FI" dirty="0">
                <a:hlinkClick r:id="rId2"/>
              </a:rPr>
              <a:t>https://www.ibm.com/watson/services/text-to-speech/</a:t>
            </a:r>
            <a:endParaRPr lang="fi-FI" dirty="0"/>
          </a:p>
          <a:p>
            <a:r>
              <a:rPr lang="fi-FI" dirty="0">
                <a:hlinkClick r:id="rId3"/>
              </a:rPr>
              <a:t>https://responsivevoice.com/#thb-section-3</a:t>
            </a:r>
            <a:r>
              <a:rPr lang="fi-FI" dirty="0"/>
              <a:t> 30 </a:t>
            </a:r>
            <a:r>
              <a:rPr lang="fi-FI" dirty="0" err="1"/>
              <a:t>days</a:t>
            </a:r>
            <a:r>
              <a:rPr lang="fi-FI" dirty="0"/>
              <a:t> trial for </a:t>
            </a:r>
            <a:r>
              <a:rPr lang="fi-FI" dirty="0" err="1"/>
              <a:t>developer</a:t>
            </a:r>
            <a:r>
              <a:rPr lang="fi-FI" dirty="0"/>
              <a:t> API</a:t>
            </a:r>
          </a:p>
          <a:p>
            <a:r>
              <a:rPr lang="fi-FI" dirty="0">
                <a:solidFill>
                  <a:srgbClr val="3F3F3F"/>
                </a:solidFill>
                <a:hlinkClick r:id="rId4"/>
              </a:rPr>
              <a:t>https://api.ai</a:t>
            </a:r>
            <a:endParaRPr lang="fi-FI" dirty="0">
              <a:solidFill>
                <a:srgbClr val="3F3F3F"/>
              </a:solidFill>
            </a:endParaRPr>
          </a:p>
          <a:p>
            <a:endParaRPr lang="fi-FI" dirty="0">
              <a:solidFill>
                <a:srgbClr val="3F3F3F"/>
              </a:solidFill>
            </a:endParaRPr>
          </a:p>
          <a:p>
            <a:endParaRPr lang="fi-FI" dirty="0"/>
          </a:p>
          <a:p>
            <a:endParaRPr lang="fi-FI" dirty="0"/>
          </a:p>
        </p:txBody>
      </p:sp>
    </p:spTree>
    <p:extLst>
      <p:ext uri="{BB962C8B-B14F-4D97-AF65-F5344CB8AC3E}">
        <p14:creationId xmlns:p14="http://schemas.microsoft.com/office/powerpoint/2010/main" val="1699566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05041-74C8-4B53-A2A7-2A722FA664AA}"/>
              </a:ext>
            </a:extLst>
          </p:cNvPr>
          <p:cNvSpPr>
            <a:spLocks noGrp="1"/>
          </p:cNvSpPr>
          <p:nvPr>
            <p:ph type="title"/>
          </p:nvPr>
        </p:nvSpPr>
        <p:spPr/>
        <p:txBody>
          <a:bodyPr/>
          <a:lstStyle/>
          <a:p>
            <a:r>
              <a:rPr lang="fi-FI" dirty="0"/>
              <a:t>A Chat </a:t>
            </a:r>
            <a:r>
              <a:rPr lang="fi-FI" dirty="0" err="1"/>
              <a:t>bot</a:t>
            </a:r>
            <a:r>
              <a:rPr lang="fi-FI" dirty="0"/>
              <a:t> for </a:t>
            </a:r>
            <a:r>
              <a:rPr lang="fi-FI" dirty="0" err="1"/>
              <a:t>health</a:t>
            </a:r>
            <a:r>
              <a:rPr lang="fi-FI" dirty="0"/>
              <a:t> </a:t>
            </a:r>
            <a:r>
              <a:rPr lang="fi-FI" dirty="0" err="1"/>
              <a:t>service</a:t>
            </a:r>
            <a:endParaRPr lang="fi-FI" dirty="0"/>
          </a:p>
        </p:txBody>
      </p:sp>
      <p:sp>
        <p:nvSpPr>
          <p:cNvPr id="3" name="Content Placeholder 2">
            <a:extLst>
              <a:ext uri="{FF2B5EF4-FFF2-40B4-BE49-F238E27FC236}">
                <a16:creationId xmlns:a16="http://schemas.microsoft.com/office/drawing/2014/main" id="{BD773D9A-C808-4DEE-8900-70E8D113E647}"/>
              </a:ext>
            </a:extLst>
          </p:cNvPr>
          <p:cNvSpPr>
            <a:spLocks noGrp="1"/>
          </p:cNvSpPr>
          <p:nvPr>
            <p:ph idx="1"/>
          </p:nvPr>
        </p:nvSpPr>
        <p:spPr/>
        <p:txBody>
          <a:bodyPr vert="horz" lIns="91440" tIns="45720" rIns="91440" bIns="45720" rtlCol="0" anchor="t">
            <a:normAutofit/>
          </a:bodyPr>
          <a:lstStyle/>
          <a:p>
            <a:pPr marL="285750" indent="-285750">
              <a:buFont typeface="Arial" panose="020B0604020202020204" pitchFamily="34" charset="0"/>
              <a:buChar char="•"/>
            </a:pPr>
            <a:r>
              <a:rPr lang="fi-FI" dirty="0"/>
              <a:t>A </a:t>
            </a:r>
            <a:r>
              <a:rPr lang="fi-FI" dirty="0" err="1"/>
              <a:t>new</a:t>
            </a:r>
            <a:r>
              <a:rPr lang="fi-FI" dirty="0"/>
              <a:t> </a:t>
            </a:r>
            <a:r>
              <a:rPr lang="fi-FI" dirty="0" err="1"/>
              <a:t>customer</a:t>
            </a:r>
            <a:r>
              <a:rPr lang="fi-FI" dirty="0"/>
              <a:t> to </a:t>
            </a:r>
            <a:r>
              <a:rPr lang="fi-FI" dirty="0" err="1"/>
              <a:t>health</a:t>
            </a:r>
            <a:r>
              <a:rPr lang="fi-FI" dirty="0"/>
              <a:t> </a:t>
            </a:r>
            <a:r>
              <a:rPr lang="fi-FI" dirty="0" err="1"/>
              <a:t>service</a:t>
            </a:r>
            <a:endParaRPr lang="fi-FI" dirty="0"/>
          </a:p>
          <a:p>
            <a:pPr marL="285750" indent="-285750">
              <a:buFont typeface="Arial" panose="020B0604020202020204" pitchFamily="34" charset="0"/>
              <a:buChar char="•"/>
            </a:pPr>
            <a:r>
              <a:rPr lang="fi-FI" dirty="0"/>
              <a:t>General help for a </a:t>
            </a:r>
            <a:r>
              <a:rPr lang="fi-FI" dirty="0" err="1"/>
              <a:t>new</a:t>
            </a:r>
            <a:r>
              <a:rPr lang="fi-FI" dirty="0"/>
              <a:t> </a:t>
            </a:r>
            <a:r>
              <a:rPr lang="fi-FI" dirty="0" err="1"/>
              <a:t>customer</a:t>
            </a:r>
            <a:endParaRPr lang="fi-FI" dirty="0"/>
          </a:p>
          <a:p>
            <a:pPr marL="285750" indent="-285750">
              <a:buFont typeface="Arial" panose="020B0604020202020204" pitchFamily="34" charset="0"/>
              <a:buChar char="•"/>
            </a:pPr>
            <a:r>
              <a:rPr lang="fi-FI" dirty="0" err="1"/>
              <a:t>FAQ´s</a:t>
            </a:r>
            <a:endParaRPr lang="fi-FI" dirty="0"/>
          </a:p>
          <a:p>
            <a:pPr marL="285750" indent="-285750">
              <a:buFont typeface="Arial" panose="020B0604020202020204" pitchFamily="34" charset="0"/>
              <a:buChar char="•"/>
            </a:pPr>
            <a:r>
              <a:rPr lang="fi-FI" dirty="0"/>
              <a:t>Tupas and GDPR to </a:t>
            </a:r>
            <a:r>
              <a:rPr lang="fi-FI" dirty="0" err="1"/>
              <a:t>consider</a:t>
            </a:r>
            <a:endParaRPr lang="fi-FI" dirty="0"/>
          </a:p>
          <a:p>
            <a:pPr marL="285750" indent="-285750">
              <a:buFont typeface="Arial" panose="020B0604020202020204" pitchFamily="34" charset="0"/>
              <a:buChar char="•"/>
            </a:pPr>
            <a:endParaRPr lang="fi-FI" dirty="0"/>
          </a:p>
          <a:p>
            <a:pPr marL="285750" indent="-285750">
              <a:buFont typeface="Arial" panose="020B0604020202020204" pitchFamily="34" charset="0"/>
              <a:buChar char="•"/>
            </a:pPr>
            <a:r>
              <a:rPr lang="fi-FI" dirty="0">
                <a:hlinkClick r:id="rId2"/>
              </a:rPr>
              <a:t>https://www.ibm.com/watson/</a:t>
            </a:r>
            <a:r>
              <a:rPr lang="fi-FI" dirty="0"/>
              <a:t> </a:t>
            </a:r>
          </a:p>
          <a:p>
            <a:pPr marL="285750" indent="-285750">
              <a:buFont typeface="Arial" panose="020B0604020202020204" pitchFamily="34" charset="0"/>
              <a:buChar char="•"/>
            </a:pPr>
            <a:r>
              <a:rPr lang="fi-FI" dirty="0">
                <a:hlinkClick r:id="rId3"/>
              </a:rPr>
              <a:t>https://recast.ai/blog/data-protection/</a:t>
            </a:r>
          </a:p>
          <a:p>
            <a:pPr marL="285750" indent="-285750">
              <a:buFont typeface="Arial" panose="020B0604020202020204" pitchFamily="34" charset="0"/>
              <a:buChar char="•"/>
            </a:pPr>
            <a:endParaRPr lang="fi-FI" dirty="0"/>
          </a:p>
        </p:txBody>
      </p:sp>
    </p:spTree>
    <p:extLst>
      <p:ext uri="{BB962C8B-B14F-4D97-AF65-F5344CB8AC3E}">
        <p14:creationId xmlns:p14="http://schemas.microsoft.com/office/powerpoint/2010/main" val="2920672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C6F27-0B7C-4FE8-9A36-083A7B76CDA9}"/>
              </a:ext>
            </a:extLst>
          </p:cNvPr>
          <p:cNvSpPr>
            <a:spLocks noGrp="1"/>
          </p:cNvSpPr>
          <p:nvPr>
            <p:ph type="title"/>
          </p:nvPr>
        </p:nvSpPr>
        <p:spPr/>
        <p:txBody>
          <a:bodyPr/>
          <a:lstStyle/>
          <a:p>
            <a:r>
              <a:rPr lang="fi-FI" dirty="0" err="1"/>
              <a:t>Automating</a:t>
            </a:r>
            <a:r>
              <a:rPr lang="fi-FI" dirty="0"/>
              <a:t> API management </a:t>
            </a:r>
            <a:r>
              <a:rPr lang="fi-FI" dirty="0" err="1"/>
              <a:t>support</a:t>
            </a:r>
            <a:endParaRPr lang="fi-FI" dirty="0"/>
          </a:p>
        </p:txBody>
      </p:sp>
      <p:sp>
        <p:nvSpPr>
          <p:cNvPr id="3" name="Content Placeholder 2">
            <a:extLst>
              <a:ext uri="{FF2B5EF4-FFF2-40B4-BE49-F238E27FC236}">
                <a16:creationId xmlns:a16="http://schemas.microsoft.com/office/drawing/2014/main" id="{2FA68A11-446B-46FB-B46A-30497E713981}"/>
              </a:ext>
            </a:extLst>
          </p:cNvPr>
          <p:cNvSpPr>
            <a:spLocks noGrp="1"/>
          </p:cNvSpPr>
          <p:nvPr>
            <p:ph idx="1"/>
          </p:nvPr>
        </p:nvSpPr>
        <p:spPr/>
        <p:txBody>
          <a:bodyPr vert="horz" lIns="91440" tIns="45720" rIns="91440" bIns="45720" rtlCol="0" anchor="t">
            <a:normAutofit/>
          </a:bodyPr>
          <a:lstStyle/>
          <a:p>
            <a:pPr marL="285750" indent="-285750">
              <a:buFont typeface="Arial" panose="020B0604020202020204" pitchFamily="34" charset="0"/>
              <a:buChar char="•"/>
            </a:pPr>
            <a:r>
              <a:rPr lang="fi-FI" dirty="0" err="1"/>
              <a:t>Maybe</a:t>
            </a:r>
            <a:r>
              <a:rPr lang="fi-FI" dirty="0"/>
              <a:t> a </a:t>
            </a:r>
            <a:r>
              <a:rPr lang="fi-FI" dirty="0" err="1"/>
              <a:t>chat</a:t>
            </a:r>
            <a:r>
              <a:rPr lang="fi-FI" dirty="0"/>
              <a:t> </a:t>
            </a:r>
            <a:r>
              <a:rPr lang="fi-FI" dirty="0" err="1"/>
              <a:t>bot</a:t>
            </a:r>
            <a:r>
              <a:rPr lang="fi-FI" dirty="0"/>
              <a:t>?</a:t>
            </a:r>
          </a:p>
          <a:p>
            <a:pPr marL="285750" indent="-285750">
              <a:buFont typeface="Arial" panose="020B0604020202020204" pitchFamily="34" charset="0"/>
              <a:buChar char="•"/>
            </a:pPr>
            <a:r>
              <a:rPr lang="fi-FI" dirty="0" err="1"/>
              <a:t>Developer</a:t>
            </a:r>
            <a:r>
              <a:rPr lang="fi-FI" dirty="0"/>
              <a:t> </a:t>
            </a:r>
            <a:r>
              <a:rPr lang="fi-FI" dirty="0" err="1"/>
              <a:t>portal</a:t>
            </a:r>
            <a:r>
              <a:rPr lang="fi-FI" dirty="0"/>
              <a:t> </a:t>
            </a:r>
            <a:r>
              <a:rPr lang="fi-FI" dirty="0" err="1"/>
              <a:t>might</a:t>
            </a:r>
            <a:r>
              <a:rPr lang="fi-FI" dirty="0"/>
              <a:t> </a:t>
            </a:r>
            <a:r>
              <a:rPr lang="fi-FI" dirty="0" err="1"/>
              <a:t>have</a:t>
            </a:r>
            <a:r>
              <a:rPr lang="fi-FI" dirty="0"/>
              <a:t> a </a:t>
            </a:r>
            <a:r>
              <a:rPr lang="fi-FI" dirty="0" err="1"/>
              <a:t>chat</a:t>
            </a:r>
            <a:r>
              <a:rPr lang="fi-FI" dirty="0"/>
              <a:t> </a:t>
            </a:r>
            <a:r>
              <a:rPr lang="fi-FI" dirty="0" err="1"/>
              <a:t>bot</a:t>
            </a:r>
            <a:r>
              <a:rPr lang="fi-FI" dirty="0"/>
              <a:t> for API management</a:t>
            </a:r>
          </a:p>
          <a:p>
            <a:pPr marL="285750" indent="-285750">
              <a:buFont typeface="Arial" panose="020B0604020202020204" pitchFamily="34" charset="0"/>
              <a:buChar char="•"/>
            </a:pPr>
            <a:r>
              <a:rPr lang="fi-FI" dirty="0"/>
              <a:t>Subscription </a:t>
            </a:r>
            <a:r>
              <a:rPr lang="fi-FI" dirty="0" err="1"/>
              <a:t>plans</a:t>
            </a:r>
            <a:r>
              <a:rPr lang="fi-FI" dirty="0"/>
              <a:t> and </a:t>
            </a:r>
            <a:r>
              <a:rPr lang="fi-FI" dirty="0" err="1"/>
              <a:t>other</a:t>
            </a:r>
            <a:r>
              <a:rPr lang="fi-FI" dirty="0"/>
              <a:t> </a:t>
            </a:r>
            <a:r>
              <a:rPr lang="fi-FI" dirty="0" err="1"/>
              <a:t>necessary</a:t>
            </a:r>
            <a:r>
              <a:rPr lang="fi-FI" dirty="0"/>
              <a:t> </a:t>
            </a:r>
            <a:r>
              <a:rPr lang="fi-FI" dirty="0" err="1"/>
              <a:t>things</a:t>
            </a:r>
            <a:r>
              <a:rPr lang="fi-FI" dirty="0"/>
              <a:t> </a:t>
            </a:r>
            <a:r>
              <a:rPr lang="fi-FI" dirty="0" err="1"/>
              <a:t>are</a:t>
            </a:r>
            <a:r>
              <a:rPr lang="fi-FI" dirty="0"/>
              <a:t> </a:t>
            </a:r>
            <a:r>
              <a:rPr lang="fi-FI" dirty="0" err="1"/>
              <a:t>documented</a:t>
            </a:r>
            <a:endParaRPr lang="fi-FI" dirty="0"/>
          </a:p>
          <a:p>
            <a:pPr marL="285750" indent="-285750">
              <a:buFont typeface="Arial" panose="020B0604020202020204" pitchFamily="34" charset="0"/>
              <a:buChar char="•"/>
            </a:pPr>
            <a:r>
              <a:rPr lang="fi-FI" dirty="0"/>
              <a:t>For </a:t>
            </a:r>
            <a:r>
              <a:rPr lang="fi-FI" dirty="0" err="1"/>
              <a:t>enhancing</a:t>
            </a:r>
            <a:r>
              <a:rPr lang="fi-FI" dirty="0"/>
              <a:t> </a:t>
            </a:r>
            <a:r>
              <a:rPr lang="fi-FI" dirty="0" err="1"/>
              <a:t>developer</a:t>
            </a:r>
            <a:r>
              <a:rPr lang="fi-FI" dirty="0"/>
              <a:t> </a:t>
            </a:r>
            <a:r>
              <a:rPr lang="fi-FI" dirty="0" err="1"/>
              <a:t>experience</a:t>
            </a:r>
            <a:r>
              <a:rPr lang="fi-FI" dirty="0"/>
              <a:t> and </a:t>
            </a:r>
            <a:r>
              <a:rPr lang="fi-FI" dirty="0" err="1"/>
              <a:t>automating</a:t>
            </a:r>
            <a:r>
              <a:rPr lang="fi-FI" dirty="0"/>
              <a:t> </a:t>
            </a:r>
            <a:r>
              <a:rPr lang="fi-FI" dirty="0" err="1"/>
              <a:t>workflows</a:t>
            </a:r>
            <a:endParaRPr lang="fi-FI" dirty="0"/>
          </a:p>
          <a:p>
            <a:pPr marL="285750" indent="-285750">
              <a:buFont typeface="Arial" panose="020B0604020202020204" pitchFamily="34" charset="0"/>
              <a:buChar char="•"/>
            </a:pPr>
            <a:r>
              <a:rPr lang="fi-FI" dirty="0" err="1"/>
              <a:t>Where</a:t>
            </a:r>
            <a:r>
              <a:rPr lang="fi-FI" dirty="0"/>
              <a:t> </a:t>
            </a:r>
            <a:r>
              <a:rPr lang="fi-FI" dirty="0" err="1"/>
              <a:t>else</a:t>
            </a:r>
            <a:r>
              <a:rPr lang="fi-FI" dirty="0"/>
              <a:t> </a:t>
            </a:r>
            <a:r>
              <a:rPr lang="fi-FI" dirty="0" err="1"/>
              <a:t>could</a:t>
            </a:r>
            <a:r>
              <a:rPr lang="fi-FI" dirty="0"/>
              <a:t> </a:t>
            </a:r>
            <a:r>
              <a:rPr lang="fi-FI" dirty="0" err="1"/>
              <a:t>you</a:t>
            </a:r>
            <a:r>
              <a:rPr lang="fi-FI" dirty="0"/>
              <a:t> </a:t>
            </a:r>
            <a:r>
              <a:rPr lang="fi-FI" dirty="0" err="1"/>
              <a:t>use</a:t>
            </a:r>
            <a:r>
              <a:rPr lang="fi-FI" dirty="0"/>
              <a:t> </a:t>
            </a:r>
            <a:r>
              <a:rPr lang="fi-FI" dirty="0" err="1"/>
              <a:t>this</a:t>
            </a:r>
            <a:r>
              <a:rPr lang="fi-FI" dirty="0"/>
              <a:t> as a help for </a:t>
            </a:r>
            <a:r>
              <a:rPr lang="fi-FI" dirty="0" err="1"/>
              <a:t>customer</a:t>
            </a:r>
            <a:r>
              <a:rPr lang="fi-FI" dirty="0"/>
              <a:t>?</a:t>
            </a:r>
          </a:p>
          <a:p>
            <a:pPr marL="285750" indent="-285750">
              <a:buFont typeface="Arial" panose="020B0604020202020204" pitchFamily="34" charset="0"/>
              <a:buChar char="•"/>
            </a:pPr>
            <a:endParaRPr lang="fi-FI"/>
          </a:p>
          <a:p>
            <a:pPr marL="285750" indent="-285750">
              <a:buFont typeface="Arial" panose="020B0604020202020204" pitchFamily="34" charset="0"/>
              <a:buChar char="•"/>
            </a:pPr>
            <a:r>
              <a:rPr lang="fi-FI">
                <a:hlinkClick r:id="rId2"/>
              </a:rPr>
              <a:t>https://www.luis.ai/home</a:t>
            </a:r>
          </a:p>
          <a:p>
            <a:pPr marL="285750" indent="-285750">
              <a:buFont typeface="Arial" panose="020B0604020202020204" pitchFamily="34" charset="0"/>
              <a:buChar char="•"/>
            </a:pPr>
            <a:r>
              <a:rPr lang="fi-FI">
                <a:hlinkClick r:id="rId3"/>
              </a:rPr>
              <a:t>https://www.ibm.com/watson/how-to-build-a-chatbot/</a:t>
            </a:r>
          </a:p>
          <a:p>
            <a:pPr marL="285750" indent="-285750">
              <a:buFont typeface="Arial" panose="020B0604020202020204" pitchFamily="34" charset="0"/>
              <a:buChar char="•"/>
            </a:pPr>
            <a:endParaRPr lang="fi-FI"/>
          </a:p>
        </p:txBody>
      </p:sp>
    </p:spTree>
    <p:extLst>
      <p:ext uri="{BB962C8B-B14F-4D97-AF65-F5344CB8AC3E}">
        <p14:creationId xmlns:p14="http://schemas.microsoft.com/office/powerpoint/2010/main" val="4215878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859A1-BB38-4FBE-AC9F-5DE8F7720A2E}"/>
              </a:ext>
            </a:extLst>
          </p:cNvPr>
          <p:cNvSpPr>
            <a:spLocks noGrp="1"/>
          </p:cNvSpPr>
          <p:nvPr>
            <p:ph type="title"/>
          </p:nvPr>
        </p:nvSpPr>
        <p:spPr/>
        <p:txBody>
          <a:bodyPr/>
          <a:lstStyle/>
          <a:p>
            <a:r>
              <a:rPr lang="fi-FI" dirty="0" err="1"/>
              <a:t>Visualisation</a:t>
            </a:r>
            <a:r>
              <a:rPr lang="fi-FI" dirty="0"/>
              <a:t> of HSL transport data</a:t>
            </a:r>
          </a:p>
        </p:txBody>
      </p:sp>
      <p:sp>
        <p:nvSpPr>
          <p:cNvPr id="3" name="Content Placeholder 2">
            <a:extLst>
              <a:ext uri="{FF2B5EF4-FFF2-40B4-BE49-F238E27FC236}">
                <a16:creationId xmlns:a16="http://schemas.microsoft.com/office/drawing/2014/main" id="{BAB3A1E6-8ADB-4D4B-B1A4-C7F9EA177D31}"/>
              </a:ext>
            </a:extLst>
          </p:cNvPr>
          <p:cNvSpPr>
            <a:spLocks noGrp="1"/>
          </p:cNvSpPr>
          <p:nvPr>
            <p:ph idx="1"/>
          </p:nvPr>
        </p:nvSpPr>
        <p:spPr/>
        <p:txBody>
          <a:bodyPr vert="horz" lIns="91440" tIns="45720" rIns="91440" bIns="45720" rtlCol="0" anchor="t">
            <a:normAutofit/>
          </a:bodyPr>
          <a:lstStyle/>
          <a:p>
            <a:pPr marL="285750" indent="-285750">
              <a:buFont typeface="Arial" panose="020B0604020202020204" pitchFamily="34" charset="0"/>
              <a:buChar char="•"/>
            </a:pPr>
            <a:r>
              <a:rPr lang="fi-FI" dirty="0"/>
              <a:t>How </a:t>
            </a:r>
            <a:r>
              <a:rPr lang="fi-FI" dirty="0" err="1"/>
              <a:t>API´s</a:t>
            </a:r>
            <a:r>
              <a:rPr lang="fi-FI" dirty="0"/>
              <a:t> </a:t>
            </a:r>
            <a:r>
              <a:rPr lang="fi-FI" dirty="0" err="1"/>
              <a:t>could</a:t>
            </a:r>
            <a:r>
              <a:rPr lang="fi-FI" dirty="0"/>
              <a:t> help in </a:t>
            </a:r>
            <a:r>
              <a:rPr lang="fi-FI" dirty="0" err="1"/>
              <a:t>visualising</a:t>
            </a:r>
            <a:r>
              <a:rPr lang="fi-FI" dirty="0"/>
              <a:t> data?</a:t>
            </a:r>
          </a:p>
          <a:p>
            <a:pPr marL="285750" indent="-285750">
              <a:buFont typeface="Arial" panose="020B0604020202020204" pitchFamily="34" charset="0"/>
              <a:buChar char="•"/>
            </a:pPr>
            <a:r>
              <a:rPr lang="fi-FI" dirty="0" err="1"/>
              <a:t>Any</a:t>
            </a:r>
            <a:r>
              <a:rPr lang="fi-FI" dirty="0"/>
              <a:t> open </a:t>
            </a:r>
            <a:r>
              <a:rPr lang="fi-FI" dirty="0" err="1"/>
              <a:t>restful</a:t>
            </a:r>
            <a:r>
              <a:rPr lang="fi-FI" dirty="0"/>
              <a:t> </a:t>
            </a:r>
            <a:r>
              <a:rPr lang="fi-FI" dirty="0" err="1"/>
              <a:t>API´s</a:t>
            </a:r>
            <a:r>
              <a:rPr lang="fi-FI" dirty="0"/>
              <a:t> </a:t>
            </a:r>
            <a:r>
              <a:rPr lang="fi-FI" dirty="0" err="1"/>
              <a:t>could</a:t>
            </a:r>
            <a:r>
              <a:rPr lang="fi-FI" dirty="0"/>
              <a:t> </a:t>
            </a:r>
            <a:r>
              <a:rPr lang="fi-FI" dirty="0" err="1"/>
              <a:t>be</a:t>
            </a:r>
            <a:r>
              <a:rPr lang="fi-FI" dirty="0"/>
              <a:t> </a:t>
            </a:r>
            <a:r>
              <a:rPr lang="fi-FI" dirty="0" err="1"/>
              <a:t>visualised</a:t>
            </a:r>
            <a:endParaRPr lang="fi-FI" dirty="0"/>
          </a:p>
          <a:p>
            <a:pPr marL="285750" indent="-285750">
              <a:buFont typeface="Arial" panose="020B0604020202020204" pitchFamily="34" charset="0"/>
              <a:buChar char="•"/>
            </a:pPr>
            <a:r>
              <a:rPr lang="fi-FI" dirty="0" err="1"/>
              <a:t>Have</a:t>
            </a:r>
            <a:r>
              <a:rPr lang="fi-FI" dirty="0"/>
              <a:t> a look at </a:t>
            </a:r>
            <a:r>
              <a:rPr lang="fi-FI" dirty="0" err="1"/>
              <a:t>digitransit</a:t>
            </a:r>
            <a:r>
              <a:rPr lang="fi-FI" dirty="0"/>
              <a:t> </a:t>
            </a:r>
            <a:r>
              <a:rPr lang="fi-FI" dirty="0" err="1"/>
              <a:t>pages</a:t>
            </a:r>
            <a:endParaRPr lang="fi-FI" dirty="0"/>
          </a:p>
          <a:p>
            <a:pPr marL="285750" indent="-285750">
              <a:buFont typeface="Arial" panose="020B0604020202020204" pitchFamily="34" charset="0"/>
              <a:buChar char="•"/>
            </a:pPr>
            <a:r>
              <a:rPr lang="fi-FI" dirty="0"/>
              <a:t>How </a:t>
            </a:r>
            <a:r>
              <a:rPr lang="fi-FI" dirty="0" err="1"/>
              <a:t>could</a:t>
            </a:r>
            <a:r>
              <a:rPr lang="fi-FI" dirty="0"/>
              <a:t> </a:t>
            </a:r>
            <a:r>
              <a:rPr lang="fi-FI" dirty="0" err="1"/>
              <a:t>you</a:t>
            </a:r>
            <a:r>
              <a:rPr lang="fi-FI" dirty="0"/>
              <a:t> help </a:t>
            </a:r>
            <a:r>
              <a:rPr lang="fi-FI" dirty="0" err="1"/>
              <a:t>the</a:t>
            </a:r>
            <a:r>
              <a:rPr lang="fi-FI" dirty="0"/>
              <a:t> </a:t>
            </a:r>
            <a:r>
              <a:rPr lang="fi-FI" dirty="0" err="1"/>
              <a:t>users</a:t>
            </a:r>
            <a:r>
              <a:rPr lang="fi-FI" dirty="0"/>
              <a:t> of </a:t>
            </a:r>
            <a:r>
              <a:rPr lang="fi-FI" dirty="0" err="1"/>
              <a:t>public</a:t>
            </a:r>
            <a:r>
              <a:rPr lang="fi-FI" dirty="0"/>
              <a:t> transport?</a:t>
            </a:r>
          </a:p>
          <a:p>
            <a:pPr marL="285750" indent="-285750">
              <a:buFont typeface="Arial" panose="020B0604020202020204" pitchFamily="34" charset="0"/>
              <a:buChar char="•"/>
            </a:pPr>
            <a:endParaRPr lang="fi-FI" dirty="0"/>
          </a:p>
          <a:p>
            <a:pPr marL="285750" indent="-285750">
              <a:buFont typeface="Arial" panose="020B0604020202020204" pitchFamily="34" charset="0"/>
              <a:buChar char="•"/>
            </a:pPr>
            <a:endParaRPr lang="fi-FI" dirty="0"/>
          </a:p>
          <a:p>
            <a:pPr marL="285750" indent="-285750">
              <a:buFont typeface="Arial" panose="020B0604020202020204" pitchFamily="34" charset="0"/>
              <a:buChar char="•"/>
            </a:pPr>
            <a:r>
              <a:rPr lang="fi-FI" dirty="0">
                <a:hlinkClick r:id="rId2"/>
              </a:rPr>
              <a:t>https://blog.capterra.com/free-and-open-source-data-visualization-tools/</a:t>
            </a:r>
          </a:p>
          <a:p>
            <a:pPr marL="285750" indent="-285750">
              <a:buFont typeface="Arial" panose="020B0604020202020204" pitchFamily="34" charset="0"/>
              <a:buChar char="•"/>
            </a:pPr>
            <a:r>
              <a:rPr lang="fi-FI" dirty="0">
                <a:hlinkClick r:id="rId2"/>
              </a:rPr>
              <a:t>https://digitransit.fi/en/developers/</a:t>
            </a:r>
          </a:p>
          <a:p>
            <a:endParaRPr lang="fi-FI" dirty="0">
              <a:hlinkClick r:id="rId2"/>
            </a:endParaRPr>
          </a:p>
          <a:p>
            <a:pPr marL="285750" indent="-285750">
              <a:buFont typeface="Arial" panose="020B0604020202020204" pitchFamily="34" charset="0"/>
              <a:buChar char="•"/>
            </a:pPr>
            <a:endParaRPr lang="fi-FI" dirty="0"/>
          </a:p>
          <a:p>
            <a:pPr marL="285750" indent="-285750">
              <a:buFont typeface="Arial" panose="020B0604020202020204" pitchFamily="34" charset="0"/>
              <a:buChar char="•"/>
            </a:pPr>
            <a:endParaRPr lang="fi-FI" dirty="0"/>
          </a:p>
          <a:p>
            <a:pPr marL="285750" indent="-285750">
              <a:buFont typeface="Arial" panose="020B0604020202020204" pitchFamily="34" charset="0"/>
              <a:buChar char="•"/>
            </a:pPr>
            <a:endParaRPr lang="fi-FI" dirty="0"/>
          </a:p>
          <a:p>
            <a:endParaRPr lang="fi-FI" dirty="0"/>
          </a:p>
        </p:txBody>
      </p:sp>
    </p:spTree>
    <p:extLst>
      <p:ext uri="{BB962C8B-B14F-4D97-AF65-F5344CB8AC3E}">
        <p14:creationId xmlns:p14="http://schemas.microsoft.com/office/powerpoint/2010/main" val="3108754606"/>
      </p:ext>
    </p:extLst>
  </p:cSld>
  <p:clrMapOvr>
    <a:masterClrMapping/>
  </p:clrMapOvr>
</p:sld>
</file>

<file path=ppt/theme/theme1.xml><?xml version="1.0" encoding="utf-8"?>
<a:theme xmlns:a="http://schemas.openxmlformats.org/drawingml/2006/main" name="Digia_yleinen_ppt_pohja">
  <a:themeElements>
    <a:clrScheme name="Digia ppt">
      <a:dk1>
        <a:srgbClr val="3F3F3F"/>
      </a:dk1>
      <a:lt1>
        <a:srgbClr val="FFFFFF"/>
      </a:lt1>
      <a:dk2>
        <a:srgbClr val="09173C"/>
      </a:dk2>
      <a:lt2>
        <a:srgbClr val="E4EBF0"/>
      </a:lt2>
      <a:accent1>
        <a:srgbClr val="DF2A21"/>
      </a:accent1>
      <a:accent2>
        <a:srgbClr val="ABC2D2"/>
      </a:accent2>
      <a:accent3>
        <a:srgbClr val="09173C"/>
      </a:accent3>
      <a:accent4>
        <a:srgbClr val="21A8B4"/>
      </a:accent4>
      <a:accent5>
        <a:srgbClr val="834A7E"/>
      </a:accent5>
      <a:accent6>
        <a:srgbClr val="C30000"/>
      </a:accent6>
      <a:hlink>
        <a:srgbClr val="DF2A21"/>
      </a:hlink>
      <a:folHlink>
        <a:srgbClr val="92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wrap="square" lIns="91440" tIns="45720" rIns="91440" bIns="45720" rtlCol="0">
        <a:normAutofit/>
      </a:bodyPr>
      <a:lstStyle>
        <a:defPPr marR="0" algn="l" defTabSz="457200" rtl="0" eaLnBrk="1" fontAlgn="auto" latinLnBrk="0" hangingPunct="1">
          <a:lnSpc>
            <a:spcPct val="100000"/>
          </a:lnSpc>
          <a:spcAft>
            <a:spcPts val="0"/>
          </a:spcAft>
          <a:buClrTx/>
          <a:buSzTx/>
          <a:buFontTx/>
          <a:buNone/>
          <a:tabLst/>
          <a:defRPr kumimoji="0" sz="1200" i="0" u="none" strike="noStrike" kern="1200" spc="0" normalizeH="0" baseline="0" noProof="0" smtClean="0">
            <a:ln>
              <a:noFill/>
            </a:ln>
            <a:effectLst/>
            <a:uLnTx/>
            <a:uFillTx/>
            <a:latin typeface="+mn-lt"/>
            <a:ea typeface="+mn-ea"/>
            <a:cs typeface="+mn-cs"/>
          </a:defRPr>
        </a:defPPr>
      </a:lstStyle>
    </a:txDef>
  </a:objectDefaults>
  <a:extraClrSchemeLst/>
  <a:extLst>
    <a:ext uri="{05A4C25C-085E-4340-85A3-A5531E510DB2}">
      <thm15:themeFamily xmlns:thm15="http://schemas.microsoft.com/office/thememl/2012/main" name="Presentation2" id="{8ECEFB54-F348-4E70-8CB2-406F632E614E}" vid="{1443C7FB-82DC-4007-8AAC-C88B3064A511}"/>
    </a:ext>
  </a:extLst>
</a:theme>
</file>

<file path=ppt/theme/theme2.xml><?xml version="1.0" encoding="utf-8"?>
<a:theme xmlns:a="http://schemas.openxmlformats.org/drawingml/2006/main" name="Office-te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te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3463</TotalTime>
  <Words>984</Words>
  <Application>Microsoft Office PowerPoint</Application>
  <PresentationFormat>On-screen Show (16:9)</PresentationFormat>
  <Paragraphs>182</Paragraphs>
  <Slides>21</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Lucida Grande</vt:lpstr>
      <vt:lpstr>Segoe UI</vt:lpstr>
      <vt:lpstr>Digia_yleinen_ppt_pohja</vt:lpstr>
      <vt:lpstr>PowerPoint Presentation</vt:lpstr>
      <vt:lpstr>Agenda</vt:lpstr>
      <vt:lpstr>IoT sensoring for health care sector </vt:lpstr>
      <vt:lpstr>Open banking</vt:lpstr>
      <vt:lpstr>Asiakastieto Open API´s</vt:lpstr>
      <vt:lpstr>Text to speech</vt:lpstr>
      <vt:lpstr>A Chat bot for health service</vt:lpstr>
      <vt:lpstr>Automating API management support</vt:lpstr>
      <vt:lpstr>Visualisation of HSL transport data</vt:lpstr>
      <vt:lpstr>Enhancing customer experience</vt:lpstr>
      <vt:lpstr>Creating more time for work</vt:lpstr>
      <vt:lpstr>AI at home</vt:lpstr>
      <vt:lpstr>Robotics</vt:lpstr>
      <vt:lpstr>Tone of voice analyser</vt:lpstr>
      <vt:lpstr>Predictive analysis and visual recognition</vt:lpstr>
      <vt:lpstr>IoT and commerce</vt:lpstr>
      <vt:lpstr>Use of visual recognition</vt:lpstr>
      <vt:lpstr>Open badge for students</vt:lpstr>
      <vt:lpstr>Personality insights/visual recognition</vt:lpstr>
      <vt:lpstr>Your own business idea</vt:lpstr>
      <vt:lpstr>PowerPoint Presentation</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Niinioja Marjukka</dc:creator>
  <cp:lastModifiedBy>Niinioja Marjukka</cp:lastModifiedBy>
  <cp:revision>10</cp:revision>
  <cp:lastPrinted>2013-09-02T09:40:59Z</cp:lastPrinted>
  <dcterms:created xsi:type="dcterms:W3CDTF">2018-01-22T08:28:29Z</dcterms:created>
  <dcterms:modified xsi:type="dcterms:W3CDTF">2018-02-06T14:33:37Z</dcterms:modified>
</cp:coreProperties>
</file>